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2" r:id="rId1"/>
  </p:sldMasterIdLst>
  <p:notesMasterIdLst>
    <p:notesMasterId r:id="rId54"/>
  </p:notesMasterIdLst>
  <p:sldIdLst>
    <p:sldId id="256" r:id="rId2"/>
    <p:sldId id="341" r:id="rId3"/>
    <p:sldId id="342" r:id="rId4"/>
    <p:sldId id="356" r:id="rId5"/>
    <p:sldId id="500" r:id="rId6"/>
    <p:sldId id="502" r:id="rId7"/>
    <p:sldId id="484" r:id="rId8"/>
    <p:sldId id="486" r:id="rId9"/>
    <p:sldId id="487" r:id="rId10"/>
    <p:sldId id="488" r:id="rId11"/>
    <p:sldId id="489" r:id="rId12"/>
    <p:sldId id="490" r:id="rId13"/>
    <p:sldId id="491" r:id="rId14"/>
    <p:sldId id="492" r:id="rId15"/>
    <p:sldId id="493" r:id="rId16"/>
    <p:sldId id="494" r:id="rId17"/>
    <p:sldId id="495" r:id="rId18"/>
    <p:sldId id="436" r:id="rId19"/>
    <p:sldId id="437" r:id="rId20"/>
    <p:sldId id="438" r:id="rId21"/>
    <p:sldId id="440" r:id="rId22"/>
    <p:sldId id="503" r:id="rId23"/>
    <p:sldId id="444" r:id="rId24"/>
    <p:sldId id="447" r:id="rId25"/>
    <p:sldId id="448" r:id="rId26"/>
    <p:sldId id="372" r:id="rId27"/>
    <p:sldId id="468" r:id="rId28"/>
    <p:sldId id="469" r:id="rId29"/>
    <p:sldId id="470" r:id="rId30"/>
    <p:sldId id="471" r:id="rId31"/>
    <p:sldId id="472" r:id="rId32"/>
    <p:sldId id="475" r:id="rId33"/>
    <p:sldId id="473" r:id="rId34"/>
    <p:sldId id="474" r:id="rId35"/>
    <p:sldId id="374" r:id="rId36"/>
    <p:sldId id="395" r:id="rId37"/>
    <p:sldId id="390" r:id="rId38"/>
    <p:sldId id="391" r:id="rId39"/>
    <p:sldId id="392" r:id="rId40"/>
    <p:sldId id="393" r:id="rId41"/>
    <p:sldId id="506" r:id="rId42"/>
    <p:sldId id="396" r:id="rId43"/>
    <p:sldId id="480" r:id="rId44"/>
    <p:sldId id="397" r:id="rId45"/>
    <p:sldId id="399" r:id="rId46"/>
    <p:sldId id="504" r:id="rId47"/>
    <p:sldId id="505" r:id="rId48"/>
    <p:sldId id="404" r:id="rId49"/>
    <p:sldId id="405" r:id="rId50"/>
    <p:sldId id="482" r:id="rId51"/>
    <p:sldId id="420" r:id="rId52"/>
    <p:sldId id="419"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570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04" autoAdjust="0"/>
    <p:restoredTop sz="61097" autoAdjust="0"/>
  </p:normalViewPr>
  <p:slideViewPr>
    <p:cSldViewPr snapToGrid="0" snapToObjects="1">
      <p:cViewPr>
        <p:scale>
          <a:sx n="86" d="100"/>
          <a:sy n="86" d="100"/>
        </p:scale>
        <p:origin x="-1668" y="276"/>
      </p:cViewPr>
      <p:guideLst>
        <p:guide orient="horz" pos="2160"/>
        <p:guide pos="2880"/>
      </p:guideLst>
    </p:cSldViewPr>
  </p:slideViewPr>
  <p:outlineViewPr>
    <p:cViewPr>
      <p:scale>
        <a:sx n="33" d="100"/>
        <a:sy n="33" d="100"/>
      </p:scale>
      <p:origin x="0" y="6984"/>
    </p:cViewPr>
  </p:outlineViewPr>
  <p:notesTextViewPr>
    <p:cViewPr>
      <p:scale>
        <a:sx n="100" d="100"/>
        <a:sy n="100" d="100"/>
      </p:scale>
      <p:origin x="0" y="0"/>
    </p:cViewPr>
  </p:notesTextViewPr>
  <p:sorterViewPr>
    <p:cViewPr>
      <p:scale>
        <a:sx n="83" d="100"/>
        <a:sy n="83" d="100"/>
      </p:scale>
      <p:origin x="0" y="1464"/>
    </p:cViewPr>
  </p:sorterViewPr>
  <p:notesViewPr>
    <p:cSldViewPr snapToGrid="0" snapToObjects="1">
      <p:cViewPr varScale="1">
        <p:scale>
          <a:sx n="83" d="100"/>
          <a:sy n="83" d="100"/>
        </p:scale>
        <p:origin x="-2166"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CB7E37-2D8D-4D40-9134-86A0A2B9EE7E}" type="datetimeFigureOut">
              <a:rPr lang="en-US" smtClean="0"/>
              <a:pPr/>
              <a:t>5/24/2013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528340-F4F2-A54D-B38A-256F4AD16E8D}" type="slidenum">
              <a:rPr lang="en-US" smtClean="0"/>
              <a:pPr/>
              <a:t>‹#›</a:t>
            </a:fld>
            <a:endParaRPr lang="en-US" dirty="0"/>
          </a:p>
        </p:txBody>
      </p:sp>
    </p:spTree>
    <p:extLst>
      <p:ext uri="{BB962C8B-B14F-4D97-AF65-F5344CB8AC3E}">
        <p14:creationId xmlns:p14="http://schemas.microsoft.com/office/powerpoint/2010/main" xmlns="" val="266296357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528340-F4F2-A54D-B38A-256F4AD16E8D}" type="slidenum">
              <a:rPr lang="en-US" smtClean="0"/>
              <a:pPr/>
              <a:t>1</a:t>
            </a:fld>
            <a:endParaRPr lang="en-US" dirty="0"/>
          </a:p>
        </p:txBody>
      </p:sp>
    </p:spTree>
    <p:extLst>
      <p:ext uri="{BB962C8B-B14F-4D97-AF65-F5344CB8AC3E}">
        <p14:creationId xmlns:p14="http://schemas.microsoft.com/office/powerpoint/2010/main" xmlns="" val="9328963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The cracks in this wall are due to water damage from water infiltration.  After a few freeze/thaw cycles, the wall will deteriorate further.  When water infiltration occurs, you might also find that the brick ties corrode and allow the veneer to pull away from the structural wall, and that water may penetrate the interior walls. </a:t>
            </a:r>
          </a:p>
          <a:p>
            <a:endParaRPr lang="en-US" dirty="0"/>
          </a:p>
        </p:txBody>
      </p:sp>
      <p:sp>
        <p:nvSpPr>
          <p:cNvPr id="4" name="Slide Number Placeholder 3"/>
          <p:cNvSpPr>
            <a:spLocks noGrp="1"/>
          </p:cNvSpPr>
          <p:nvPr>
            <p:ph type="sldNum" sz="quarter" idx="10"/>
          </p:nvPr>
        </p:nvSpPr>
        <p:spPr/>
        <p:txBody>
          <a:bodyPr/>
          <a:lstStyle/>
          <a:p>
            <a:fld id="{67528340-F4F2-A54D-B38A-256F4AD16E8D}" type="slidenum">
              <a:rPr lang="en-US" smtClean="0"/>
              <a:pPr/>
              <a:t>10</a:t>
            </a:fld>
            <a:endParaRPr lang="en-US" dirty="0"/>
          </a:p>
        </p:txBody>
      </p:sp>
    </p:spTree>
    <p:extLst>
      <p:ext uri="{BB962C8B-B14F-4D97-AF65-F5344CB8AC3E}">
        <p14:creationId xmlns:p14="http://schemas.microsoft.com/office/powerpoint/2010/main" xmlns="" val="9328963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Here’s 2 more examples of the disastrous effects of poor detailing.  The picture on top is an Exterior Insulated Finish System, or EIFS wall.  While it’s not a masonry cavity wall, we’re including it to show that poor detailing can allow water behind a building’s facade and destroy it from the inside out.  This wall failed because of undetected water infiltration caused by unsealed coping at the top of the wall and lack of drainage at the wall bottom, circumstances that can also occur in masonry cavity walls. The severe damage in this wall was not obvious until large sections of it suddenly peeled off the structural wall to reveal extensive corrosion and mold.  In masonry cavity walls with this kind of hidden water infiltration, large sections of the brick façade may suddenly collapse. In the lower picture, you can see how a huge section of the brick façade of a building in Pittsburgh peeled off.  The collapse happened in a matter of seconds.</a:t>
            </a:r>
            <a:endParaRPr lang="en-US" dirty="0" smtClean="0"/>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7528340-F4F2-A54D-B38A-256F4AD16E8D}" type="slidenum">
              <a:rPr lang="en-US" smtClean="0"/>
              <a:pPr/>
              <a:t>11</a:t>
            </a:fld>
            <a:endParaRPr lang="en-US" dirty="0"/>
          </a:p>
        </p:txBody>
      </p:sp>
    </p:spTree>
    <p:extLst>
      <p:ext uri="{BB962C8B-B14F-4D97-AF65-F5344CB8AC3E}">
        <p14:creationId xmlns:p14="http://schemas.microsoft.com/office/powerpoint/2010/main" xmlns="" val="9328963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This is a textbook example of a poor flashing installation. </a:t>
            </a:r>
            <a:r>
              <a:rPr lang="en-US" sz="1200" b="0" i="0" u="none" strike="noStrike" kern="1200" baseline="0" dirty="0" smtClean="0">
                <a:solidFill>
                  <a:srgbClr val="FF0000"/>
                </a:solidFill>
                <a:latin typeface="+mn-lt"/>
                <a:ea typeface="+mn-ea"/>
                <a:cs typeface="+mn-cs"/>
              </a:rPr>
              <a:t>The flashing was held too far back from the brick face </a:t>
            </a:r>
            <a:r>
              <a:rPr lang="en-US" sz="1200" b="0" i="0" u="none" strike="noStrike" kern="1200" baseline="0" dirty="0" smtClean="0">
                <a:solidFill>
                  <a:schemeClr val="tx1"/>
                </a:solidFill>
                <a:latin typeface="+mn-lt"/>
                <a:ea typeface="+mn-ea"/>
                <a:cs typeface="+mn-cs"/>
              </a:rPr>
              <a:t>and there is no metal drip edge, which allowed water infiltration at the brick ledge.  </a:t>
            </a: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7528340-F4F2-A54D-B38A-256F4AD16E8D}" type="slidenum">
              <a:rPr lang="en-US" smtClean="0"/>
              <a:pPr/>
              <a:t>12</a:t>
            </a:fld>
            <a:endParaRPr lang="en-US" dirty="0"/>
          </a:p>
        </p:txBody>
      </p:sp>
    </p:spTree>
    <p:extLst>
      <p:ext uri="{BB962C8B-B14F-4D97-AF65-F5344CB8AC3E}">
        <p14:creationId xmlns:p14="http://schemas.microsoft.com/office/powerpoint/2010/main" xmlns="" val="9328963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Leaks frequently occur at corners, both because they're an area where three different building planes meet and because proper installation of multiple flashing components is required for a watertight seal.</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damage shown in this photo demonstrates how important excellent corner flashing is.  One-piece corner boots are the best choice for both outside and inside corner flashing because they simplify installation and make it easier to create a watertight seal with the horizontal flashing.  For the same reasons, one-piece end dams are the best choice for creating watertight joints over wall openings, another area prone to leaks.</a:t>
            </a:r>
          </a:p>
        </p:txBody>
      </p:sp>
      <p:sp>
        <p:nvSpPr>
          <p:cNvPr id="4" name="Slide Number Placeholder 3"/>
          <p:cNvSpPr>
            <a:spLocks noGrp="1"/>
          </p:cNvSpPr>
          <p:nvPr>
            <p:ph type="sldNum" sz="quarter" idx="10"/>
          </p:nvPr>
        </p:nvSpPr>
        <p:spPr/>
        <p:txBody>
          <a:bodyPr/>
          <a:lstStyle/>
          <a:p>
            <a:fld id="{67528340-F4F2-A54D-B38A-256F4AD16E8D}" type="slidenum">
              <a:rPr lang="en-US" smtClean="0"/>
              <a:pPr/>
              <a:t>13</a:t>
            </a:fld>
            <a:endParaRPr lang="en-US" dirty="0"/>
          </a:p>
        </p:txBody>
      </p:sp>
    </p:spTree>
    <p:extLst>
      <p:ext uri="{BB962C8B-B14F-4D97-AF65-F5344CB8AC3E}">
        <p14:creationId xmlns:p14="http://schemas.microsoft.com/office/powerpoint/2010/main" xmlns="" val="9328963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Failure to protect UV-sensitive membranes on the job site guarantees flashing failure.  UV-damaged flashing must be replaced, which costs much more than protecting the original flashing.  In this example, the peel and stick flashing was likely installed long before the masons were ready to lay the brick veneer and the UV exposure destroyed it.  Deterioration will happen much more rapidly at high altitude or in desert climates.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If a project shuts down for a while when the</a:t>
            </a:r>
            <a:r>
              <a:rPr lang="en-US" sz="1200" kern="1200" baseline="0" dirty="0" smtClean="0">
                <a:solidFill>
                  <a:schemeClr val="tx1"/>
                </a:solidFill>
                <a:latin typeface="+mn-lt"/>
                <a:ea typeface="+mn-ea"/>
                <a:cs typeface="+mn-cs"/>
              </a:rPr>
              <a:t> flashing is exposed</a:t>
            </a:r>
            <a:r>
              <a:rPr lang="en-US" sz="1200" kern="1200" dirty="0" smtClean="0">
                <a:solidFill>
                  <a:schemeClr val="tx1"/>
                </a:solidFill>
                <a:latin typeface="+mn-lt"/>
                <a:ea typeface="+mn-ea"/>
                <a:cs typeface="+mn-cs"/>
              </a:rPr>
              <a:t>, it must be re-evaluated before the brick can be installed.  If the shut down is owner-directed, it becomes the owner's responsibility to replace UV-damaged flashing.</a:t>
            </a:r>
            <a:r>
              <a:rPr lang="en-US" sz="1200" kern="1200" baseline="0" dirty="0" smtClean="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67528340-F4F2-A54D-B38A-256F4AD16E8D}" type="slidenum">
              <a:rPr lang="en-US" smtClean="0"/>
              <a:pPr/>
              <a:t>14</a:t>
            </a:fld>
            <a:endParaRPr lang="en-US" dirty="0"/>
          </a:p>
        </p:txBody>
      </p:sp>
    </p:spTree>
    <p:extLst>
      <p:ext uri="{BB962C8B-B14F-4D97-AF65-F5344CB8AC3E}">
        <p14:creationId xmlns:p14="http://schemas.microsoft.com/office/powerpoint/2010/main" xmlns="" val="9328963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“Drool” occurs when a UV- or heat-sensitive membrane such as rubberized asphalt is installed too close to the front edge of the brick. The sunlight and heat from the wall liquefies the membrane and ruins the wall’s appearance. “Drooling” also compromises the effectiveness of the flashing by creating openings between the brick and the flashing.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As mentioned earlier, trying to solve this problem by holding the membrane back from the edge of the brick creates opportunities for leaks.  If you specify a UV-sensitive membrane, then the best solution to this problem is a metal drip edge.  Another alternative is to use a membrane that is not UV or heat sensitive. </a:t>
            </a:r>
            <a:endParaRPr lang="en-US" dirty="0"/>
          </a:p>
        </p:txBody>
      </p:sp>
      <p:sp>
        <p:nvSpPr>
          <p:cNvPr id="4" name="Slide Number Placeholder 3"/>
          <p:cNvSpPr>
            <a:spLocks noGrp="1"/>
          </p:cNvSpPr>
          <p:nvPr>
            <p:ph type="sldNum" sz="quarter" idx="10"/>
          </p:nvPr>
        </p:nvSpPr>
        <p:spPr/>
        <p:txBody>
          <a:bodyPr/>
          <a:lstStyle/>
          <a:p>
            <a:fld id="{67528340-F4F2-A54D-B38A-256F4AD16E8D}" type="slidenum">
              <a:rPr lang="en-US" smtClean="0"/>
              <a:pPr/>
              <a:t>15</a:t>
            </a:fld>
            <a:endParaRPr lang="en-US" dirty="0"/>
          </a:p>
        </p:txBody>
      </p:sp>
    </p:spTree>
    <p:extLst>
      <p:ext uri="{BB962C8B-B14F-4D97-AF65-F5344CB8AC3E}">
        <p14:creationId xmlns:p14="http://schemas.microsoft.com/office/powerpoint/2010/main" xmlns="" val="9328963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Termination bars seal the top of a flashing membrane against the structural wall.  They prevent the membrane from peeling away, and force water that runs down the structural wall to flow onto the surface of the flashing where it can exit the cavity.  It is crucial to specify termination bars with all flashing membranes, even peel and stick, and to specify a bead of sealant along the top of the bar. </a:t>
            </a:r>
            <a:endParaRPr lang="en-US" dirty="0"/>
          </a:p>
        </p:txBody>
      </p:sp>
      <p:sp>
        <p:nvSpPr>
          <p:cNvPr id="4" name="Slide Number Placeholder 3"/>
          <p:cNvSpPr>
            <a:spLocks noGrp="1"/>
          </p:cNvSpPr>
          <p:nvPr>
            <p:ph type="sldNum" sz="quarter" idx="10"/>
          </p:nvPr>
        </p:nvSpPr>
        <p:spPr/>
        <p:txBody>
          <a:bodyPr/>
          <a:lstStyle/>
          <a:p>
            <a:fld id="{67528340-F4F2-A54D-B38A-256F4AD16E8D}" type="slidenum">
              <a:rPr lang="en-US" smtClean="0"/>
              <a:pPr/>
              <a:t>16</a:t>
            </a:fld>
            <a:endParaRPr lang="en-US" dirty="0"/>
          </a:p>
        </p:txBody>
      </p:sp>
    </p:spTree>
    <p:extLst>
      <p:ext uri="{BB962C8B-B14F-4D97-AF65-F5344CB8AC3E}">
        <p14:creationId xmlns:p14="http://schemas.microsoft.com/office/powerpoint/2010/main" xmlns="" val="9328963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Mold grows on organic substances like wood, paper, carpet, insulation, and drywall, and it needs moisture to survive, so leaks can create the perfect environment for it.  It is extremely hardy, and can grow unchecked and sometimes unnoticed, eventually destroying a building’s interior and any organic components of the building envelope. There are hundreds of varieties of mold, but only four types of destructive mold are common to buildings. </a:t>
            </a:r>
          </a:p>
          <a:p>
            <a:r>
              <a:rPr lang="en-US" sz="1200" b="0" i="0" u="none" strike="noStrike" kern="1200" baseline="0" dirty="0" smtClean="0">
                <a:solidFill>
                  <a:schemeClr val="tx1"/>
                </a:solidFill>
                <a:latin typeface="+mn-lt"/>
                <a:ea typeface="+mn-ea"/>
                <a:cs typeface="+mn-cs"/>
              </a:rPr>
              <a:t>•</a:t>
            </a:r>
            <a:r>
              <a:rPr lang="en-US" sz="1200" b="1" i="0" u="none" strike="noStrike" kern="1200" baseline="0" dirty="0" smtClean="0">
                <a:solidFill>
                  <a:schemeClr val="tx1"/>
                </a:solidFill>
                <a:latin typeface="+mn-lt"/>
                <a:ea typeface="+mn-ea"/>
                <a:cs typeface="+mn-cs"/>
              </a:rPr>
              <a:t>Black Mold </a:t>
            </a:r>
            <a:r>
              <a:rPr lang="en-US" sz="1200" b="0" i="0" u="none" strike="noStrike" kern="1200" baseline="0" dirty="0" smtClean="0">
                <a:solidFill>
                  <a:schemeClr val="tx1"/>
                </a:solidFill>
                <a:latin typeface="+mn-lt"/>
                <a:ea typeface="+mn-ea"/>
                <a:cs typeface="+mn-cs"/>
              </a:rPr>
              <a:t>– grows on any organic substance</a:t>
            </a:r>
          </a:p>
          <a:p>
            <a:r>
              <a:rPr lang="en-US" sz="1200" b="0" i="0" u="none" strike="noStrike" kern="1200" baseline="0" dirty="0" smtClean="0">
                <a:solidFill>
                  <a:schemeClr val="tx1"/>
                </a:solidFill>
                <a:latin typeface="+mn-lt"/>
                <a:ea typeface="+mn-ea"/>
                <a:cs typeface="+mn-cs"/>
              </a:rPr>
              <a:t>•</a:t>
            </a:r>
            <a:r>
              <a:rPr lang="en-US" sz="1200" b="1" i="0" u="none" strike="noStrike" kern="1200" baseline="0" dirty="0" smtClean="0">
                <a:solidFill>
                  <a:schemeClr val="tx1"/>
                </a:solidFill>
                <a:latin typeface="+mn-lt"/>
                <a:ea typeface="+mn-ea"/>
                <a:cs typeface="+mn-cs"/>
              </a:rPr>
              <a:t>Penicillium </a:t>
            </a:r>
            <a:r>
              <a:rPr lang="en-US" sz="1200" b="0" i="0" u="none" strike="noStrike" kern="1200" baseline="0" dirty="0" smtClean="0">
                <a:solidFill>
                  <a:schemeClr val="tx1"/>
                </a:solidFill>
                <a:latin typeface="+mn-lt"/>
                <a:ea typeface="+mn-ea"/>
                <a:cs typeface="+mn-cs"/>
              </a:rPr>
              <a:t>– grows on common building materials </a:t>
            </a:r>
          </a:p>
          <a:p>
            <a:r>
              <a:rPr lang="en-US" sz="1200" b="0" i="0" u="none" strike="noStrike" kern="1200" baseline="0" dirty="0" smtClean="0">
                <a:solidFill>
                  <a:schemeClr val="tx1"/>
                </a:solidFill>
                <a:latin typeface="+mn-lt"/>
                <a:ea typeface="+mn-ea"/>
                <a:cs typeface="+mn-cs"/>
              </a:rPr>
              <a:t>•</a:t>
            </a:r>
            <a:r>
              <a:rPr lang="en-US" sz="1200" b="1" i="0" u="none" strike="noStrike" kern="1200" baseline="0" dirty="0" smtClean="0">
                <a:solidFill>
                  <a:schemeClr val="tx1"/>
                </a:solidFill>
                <a:latin typeface="+mn-lt"/>
                <a:ea typeface="+mn-ea"/>
                <a:cs typeface="+mn-cs"/>
              </a:rPr>
              <a:t>Cladosporium </a:t>
            </a:r>
            <a:r>
              <a:rPr lang="en-US" sz="1200" b="0" i="0" u="none" strike="noStrike" kern="1200" baseline="0" dirty="0" smtClean="0">
                <a:solidFill>
                  <a:schemeClr val="tx1"/>
                </a:solidFill>
                <a:latin typeface="+mn-lt"/>
                <a:ea typeface="+mn-ea"/>
                <a:cs typeface="+mn-cs"/>
              </a:rPr>
              <a:t>– produces VOCs which can smell bad and be harmful to building occupants</a:t>
            </a:r>
          </a:p>
          <a:p>
            <a:r>
              <a:rPr lang="en-US" sz="1200" b="0" i="0" u="none" strike="noStrike" kern="1200" baseline="0" dirty="0" smtClean="0">
                <a:solidFill>
                  <a:schemeClr val="tx1"/>
                </a:solidFill>
                <a:latin typeface="+mn-lt"/>
                <a:ea typeface="+mn-ea"/>
                <a:cs typeface="+mn-cs"/>
              </a:rPr>
              <a:t>•</a:t>
            </a:r>
            <a:r>
              <a:rPr lang="en-US" sz="1200" b="1" i="0" u="none" strike="noStrike" kern="1200" baseline="0" dirty="0" smtClean="0">
                <a:solidFill>
                  <a:schemeClr val="tx1"/>
                </a:solidFill>
                <a:latin typeface="+mn-lt"/>
                <a:ea typeface="+mn-ea"/>
                <a:cs typeface="+mn-cs"/>
              </a:rPr>
              <a:t>Aspergillus </a:t>
            </a:r>
            <a:r>
              <a:rPr lang="en-US" sz="1200" b="0" i="0" u="none" strike="noStrike" kern="1200" baseline="0" dirty="0" smtClean="0">
                <a:solidFill>
                  <a:schemeClr val="tx1"/>
                </a:solidFill>
                <a:latin typeface="+mn-lt"/>
                <a:ea typeface="+mn-ea"/>
                <a:cs typeface="+mn-cs"/>
              </a:rPr>
              <a:t>– also known as mildew, may be highly toxic to humans and animals, and can create severe health hazards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Masonry is an excellent building material for preventing mold, but it is still susceptible if it is constantly wet.  Just another reason to make sure you have a proper drainage system.</a:t>
            </a:r>
            <a:endParaRPr lang="en-US" dirty="0"/>
          </a:p>
        </p:txBody>
      </p:sp>
      <p:sp>
        <p:nvSpPr>
          <p:cNvPr id="4" name="Slide Number Placeholder 3"/>
          <p:cNvSpPr>
            <a:spLocks noGrp="1"/>
          </p:cNvSpPr>
          <p:nvPr>
            <p:ph type="sldNum" sz="quarter" idx="10"/>
          </p:nvPr>
        </p:nvSpPr>
        <p:spPr/>
        <p:txBody>
          <a:bodyPr/>
          <a:lstStyle/>
          <a:p>
            <a:fld id="{67528340-F4F2-A54D-B38A-256F4AD16E8D}" type="slidenum">
              <a:rPr lang="en-US" smtClean="0"/>
              <a:pPr/>
              <a:t>17</a:t>
            </a:fld>
            <a:endParaRPr lang="en-US" dirty="0"/>
          </a:p>
        </p:txBody>
      </p:sp>
    </p:spTree>
    <p:extLst>
      <p:ext uri="{BB962C8B-B14F-4D97-AF65-F5344CB8AC3E}">
        <p14:creationId xmlns:p14="http://schemas.microsoft.com/office/powerpoint/2010/main" xmlns="" val="932896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sz="1200" b="0" i="0" u="none" strike="noStrike" kern="1200" baseline="0" dirty="0" smtClean="0">
              <a:solidFill>
                <a:schemeClr val="tx1"/>
              </a:solidFill>
              <a:latin typeface="+mn-lt"/>
              <a:ea typeface="+mn-ea"/>
              <a:cs typeface="+mn-cs"/>
            </a:endParaRPr>
          </a:p>
          <a:p>
            <a:pPr lvl="0"/>
            <a:r>
              <a:rPr lang="en-US" sz="1200" kern="1200" dirty="0" smtClean="0">
                <a:solidFill>
                  <a:schemeClr val="tx1"/>
                </a:solidFill>
                <a:effectLst/>
                <a:latin typeface="+mn-lt"/>
                <a:ea typeface="+mn-ea"/>
                <a:cs typeface="+mn-cs"/>
              </a:rPr>
              <a:t>Now let’s look at why masonry is the ideal sustainable building material.</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7528340-F4F2-A54D-B38A-256F4AD16E8D}" type="slidenum">
              <a:rPr lang="en-US" smtClean="0"/>
              <a:pPr/>
              <a:t>18</a:t>
            </a:fld>
            <a:endParaRPr lang="en-US" dirty="0"/>
          </a:p>
        </p:txBody>
      </p:sp>
    </p:spTree>
    <p:extLst>
      <p:ext uri="{BB962C8B-B14F-4D97-AF65-F5344CB8AC3E}">
        <p14:creationId xmlns:p14="http://schemas.microsoft.com/office/powerpoint/2010/main" xmlns="" val="9328963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Both form and function are important to designers, architects, building owners and users; masonry provides ultimate versatility in both artistic expression and building function. </a:t>
            </a:r>
          </a:p>
        </p:txBody>
      </p:sp>
      <p:sp>
        <p:nvSpPr>
          <p:cNvPr id="4" name="Slide Number Placeholder 3"/>
          <p:cNvSpPr>
            <a:spLocks noGrp="1"/>
          </p:cNvSpPr>
          <p:nvPr>
            <p:ph type="sldNum" sz="quarter" idx="10"/>
          </p:nvPr>
        </p:nvSpPr>
        <p:spPr/>
        <p:txBody>
          <a:bodyPr/>
          <a:lstStyle/>
          <a:p>
            <a:fld id="{67528340-F4F2-A54D-B38A-256F4AD16E8D}" type="slidenum">
              <a:rPr lang="en-US" smtClean="0"/>
              <a:pPr/>
              <a:t>19</a:t>
            </a:fld>
            <a:endParaRPr lang="en-US" dirty="0"/>
          </a:p>
        </p:txBody>
      </p:sp>
    </p:spTree>
    <p:extLst>
      <p:ext uri="{BB962C8B-B14F-4D97-AF65-F5344CB8AC3E}">
        <p14:creationId xmlns:p14="http://schemas.microsoft.com/office/powerpoint/2010/main" xmlns="" val="932896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528340-F4F2-A54D-B38A-256F4AD16E8D}" type="slidenum">
              <a:rPr lang="en-US" smtClean="0"/>
              <a:pPr/>
              <a:t>2</a:t>
            </a:fld>
            <a:endParaRPr lang="en-US" dirty="0"/>
          </a:p>
        </p:txBody>
      </p:sp>
    </p:spTree>
    <p:extLst>
      <p:ext uri="{BB962C8B-B14F-4D97-AF65-F5344CB8AC3E}">
        <p14:creationId xmlns:p14="http://schemas.microsoft.com/office/powerpoint/2010/main" xmlns="" val="9328963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Masonry is extraordinarily durable as exemplified by the ancient masonry buildings still standing today.  While both these examples show extensive wear, keep in mind that, in spite of being built using what we would consider to be extremely primitive materials and techniques, they’ve endured for millennia.</a:t>
            </a:r>
          </a:p>
        </p:txBody>
      </p:sp>
      <p:sp>
        <p:nvSpPr>
          <p:cNvPr id="4" name="Slide Number Placeholder 3"/>
          <p:cNvSpPr>
            <a:spLocks noGrp="1"/>
          </p:cNvSpPr>
          <p:nvPr>
            <p:ph type="sldNum" sz="quarter" idx="10"/>
          </p:nvPr>
        </p:nvSpPr>
        <p:spPr/>
        <p:txBody>
          <a:bodyPr/>
          <a:lstStyle/>
          <a:p>
            <a:fld id="{67528340-F4F2-A54D-B38A-256F4AD16E8D}" type="slidenum">
              <a:rPr lang="en-US" smtClean="0"/>
              <a:pPr/>
              <a:t>20</a:t>
            </a:fld>
            <a:endParaRPr lang="en-US" dirty="0"/>
          </a:p>
        </p:txBody>
      </p:sp>
    </p:spTree>
    <p:extLst>
      <p:ext uri="{BB962C8B-B14F-4D97-AF65-F5344CB8AC3E}">
        <p14:creationId xmlns:p14="http://schemas.microsoft.com/office/powerpoint/2010/main" xmlns="" val="9328963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Masonry is recyclable and reusable. </a:t>
            </a:r>
          </a:p>
          <a:p>
            <a:pPr marL="171450" indent="-171450">
              <a:buFont typeface="Arial" pitchFamily="34" charset="0"/>
              <a:buChar char="•"/>
            </a:pPr>
            <a:r>
              <a:rPr lang="en-US" sz="1200" b="0" i="0" u="none" strike="noStrike" kern="1200" baseline="0" dirty="0" smtClean="0">
                <a:solidFill>
                  <a:schemeClr val="tx1"/>
                </a:solidFill>
                <a:latin typeface="+mn-lt"/>
                <a:ea typeface="+mn-ea"/>
                <a:cs typeface="+mn-cs"/>
              </a:rPr>
              <a:t>Masonry buildings are extremely durable, so they can often be renovated to serve new purposes, eliminating both the need to construct new buildings and all of the associated environmental impact of razing an old structure and building a new one. </a:t>
            </a:r>
          </a:p>
          <a:p>
            <a:pPr marL="171450" indent="-171450">
              <a:buFont typeface="Arial" pitchFamily="34" charset="0"/>
              <a:buChar char="•"/>
            </a:pPr>
            <a:r>
              <a:rPr lang="en-US" sz="1200" b="0" i="0" u="none" strike="noStrike" kern="1200" baseline="0" dirty="0" smtClean="0">
                <a:solidFill>
                  <a:schemeClr val="tx1"/>
                </a:solidFill>
                <a:latin typeface="+mn-lt"/>
                <a:ea typeface="+mn-ea"/>
                <a:cs typeface="+mn-cs"/>
              </a:rPr>
              <a:t>Bricks can be salvaged, cleaned and reused to construct </a:t>
            </a:r>
            <a:r>
              <a:rPr lang="en-US" sz="1200" kern="1200" dirty="0" smtClean="0">
                <a:solidFill>
                  <a:schemeClr val="tx1"/>
                </a:solidFill>
                <a:latin typeface="+mn-lt"/>
                <a:ea typeface="+mn-ea"/>
                <a:cs typeface="+mn-cs"/>
              </a:rPr>
              <a:t>building remodels or additions where the brick has to match the original structure, and as landscaping accents or pavers.</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a:t>
            </a: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7528340-F4F2-A54D-B38A-256F4AD16E8D}" type="slidenum">
              <a:rPr lang="en-US" smtClean="0"/>
              <a:pPr/>
              <a:t>21</a:t>
            </a:fld>
            <a:endParaRPr lang="en-US" dirty="0"/>
          </a:p>
        </p:txBody>
      </p:sp>
    </p:spTree>
    <p:extLst>
      <p:ext uri="{BB962C8B-B14F-4D97-AF65-F5344CB8AC3E}">
        <p14:creationId xmlns:p14="http://schemas.microsoft.com/office/powerpoint/2010/main" xmlns="" val="9328963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Now let’s look at the components of a sustainable masonry cavity wall, starting with wall ties.</a:t>
            </a: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7528340-F4F2-A54D-B38A-256F4AD16E8D}" type="slidenum">
              <a:rPr lang="en-US" smtClean="0"/>
              <a:pPr/>
              <a:t>22</a:t>
            </a:fld>
            <a:endParaRPr lang="en-US" dirty="0"/>
          </a:p>
        </p:txBody>
      </p:sp>
    </p:spTree>
    <p:extLst>
      <p:ext uri="{BB962C8B-B14F-4D97-AF65-F5344CB8AC3E}">
        <p14:creationId xmlns:p14="http://schemas.microsoft.com/office/powerpoint/2010/main" xmlns="" val="9328963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Wall ties, also known as wall anchors, span the cavity between the structural wall and masonry veneer and tie the two together. They prevent the veneer from bulging, sagging or pulling away from the structural wall.  The correct tie size and design must be specified or the wall can fail, sometimes quickly and dramatically.  Wall ties are typically made from a non-corroding, high-strength metal such as stainless or galvanized steel.</a:t>
            </a:r>
          </a:p>
        </p:txBody>
      </p:sp>
      <p:sp>
        <p:nvSpPr>
          <p:cNvPr id="4" name="Slide Number Placeholder 3"/>
          <p:cNvSpPr>
            <a:spLocks noGrp="1"/>
          </p:cNvSpPr>
          <p:nvPr>
            <p:ph type="sldNum" sz="quarter" idx="10"/>
          </p:nvPr>
        </p:nvSpPr>
        <p:spPr/>
        <p:txBody>
          <a:bodyPr/>
          <a:lstStyle/>
          <a:p>
            <a:fld id="{67528340-F4F2-A54D-B38A-256F4AD16E8D}" type="slidenum">
              <a:rPr lang="en-US" smtClean="0"/>
              <a:pPr/>
              <a:t>23</a:t>
            </a:fld>
            <a:endParaRPr lang="en-US" dirty="0"/>
          </a:p>
        </p:txBody>
      </p:sp>
    </p:spTree>
    <p:extLst>
      <p:ext uri="{BB962C8B-B14F-4D97-AF65-F5344CB8AC3E}">
        <p14:creationId xmlns:p14="http://schemas.microsoft.com/office/powerpoint/2010/main" xmlns="" val="9328963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This is an example of an unsustainable, improper, and potentially dangerous design.  These lightweight corrugated ties in a commercial building increasing the likelihood of cracks in the veneer and make it possible for the veneer to pull away from the structural wall.  Be sure to specify commercial grade anchors that are best suited to the application. If you specify generic or “or equal” wall ties, lighter ties may be used to reduce build costs. </a:t>
            </a:r>
            <a:endParaRPr lang="en-US" dirty="0"/>
          </a:p>
        </p:txBody>
      </p:sp>
      <p:sp>
        <p:nvSpPr>
          <p:cNvPr id="4" name="Slide Number Placeholder 3"/>
          <p:cNvSpPr>
            <a:spLocks noGrp="1"/>
          </p:cNvSpPr>
          <p:nvPr>
            <p:ph type="sldNum" sz="quarter" idx="10"/>
          </p:nvPr>
        </p:nvSpPr>
        <p:spPr/>
        <p:txBody>
          <a:bodyPr/>
          <a:lstStyle/>
          <a:p>
            <a:fld id="{67528340-F4F2-A54D-B38A-256F4AD16E8D}" type="slidenum">
              <a:rPr lang="en-US" smtClean="0"/>
              <a:pPr/>
              <a:t>24</a:t>
            </a:fld>
            <a:endParaRPr lang="en-US" dirty="0"/>
          </a:p>
        </p:txBody>
      </p:sp>
    </p:spTree>
    <p:extLst>
      <p:ext uri="{BB962C8B-B14F-4D97-AF65-F5344CB8AC3E}">
        <p14:creationId xmlns:p14="http://schemas.microsoft.com/office/powerpoint/2010/main" xmlns="" val="9328963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Ties used in commercial construction are much heavier than residential ties. They are available in a wide variety of shapes, sizes and configurations so they can be matched to the structural wall type, the veneer type, and the cavity width, as well as to the site and environmental factors. </a:t>
            </a: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7528340-F4F2-A54D-B38A-256F4AD16E8D}" type="slidenum">
              <a:rPr lang="en-US" smtClean="0"/>
              <a:pPr/>
              <a:t>25</a:t>
            </a:fld>
            <a:endParaRPr lang="en-US" dirty="0"/>
          </a:p>
        </p:txBody>
      </p:sp>
    </p:spTree>
    <p:extLst>
      <p:ext uri="{BB962C8B-B14F-4D97-AF65-F5344CB8AC3E}">
        <p14:creationId xmlns:p14="http://schemas.microsoft.com/office/powerpoint/2010/main" xmlns="" val="9328963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talk about</a:t>
            </a:r>
            <a:r>
              <a:rPr lang="en-US" baseline="0" dirty="0" smtClean="0"/>
              <a:t> how flashing is used in sustainable design.  </a:t>
            </a:r>
            <a:r>
              <a:rPr lang="en-US" dirty="0" smtClean="0"/>
              <a:t>Flashing includes horizontal runs, corners and end dams.</a:t>
            </a:r>
            <a:endParaRPr lang="en-US" dirty="0"/>
          </a:p>
        </p:txBody>
      </p:sp>
      <p:sp>
        <p:nvSpPr>
          <p:cNvPr id="4" name="Slide Number Placeholder 3"/>
          <p:cNvSpPr>
            <a:spLocks noGrp="1"/>
          </p:cNvSpPr>
          <p:nvPr>
            <p:ph type="sldNum" sz="quarter" idx="10"/>
          </p:nvPr>
        </p:nvSpPr>
        <p:spPr/>
        <p:txBody>
          <a:bodyPr/>
          <a:lstStyle/>
          <a:p>
            <a:fld id="{67528340-F4F2-A54D-B38A-256F4AD16E8D}" type="slidenum">
              <a:rPr lang="en-US" smtClean="0"/>
              <a:pPr/>
              <a:t>26</a:t>
            </a:fld>
            <a:endParaRPr lang="en-US" dirty="0"/>
          </a:p>
        </p:txBody>
      </p:sp>
    </p:spTree>
    <p:extLst>
      <p:ext uri="{BB962C8B-B14F-4D97-AF65-F5344CB8AC3E}">
        <p14:creationId xmlns:p14="http://schemas.microsoft.com/office/powerpoint/2010/main" xmlns="" val="9328963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Stainless steel will last virtually forever.  It’s 100 % recyclable, but it takes a lot of energy to make it, more energy to fabricate it in a factory, and even more energy in welding materials and transportation costs to install it on-site.  It also requires highly skilled fabricators and installers.</a:t>
            </a:r>
            <a:endParaRPr lang="en-US" dirty="0"/>
          </a:p>
        </p:txBody>
      </p:sp>
      <p:sp>
        <p:nvSpPr>
          <p:cNvPr id="4" name="Slide Number Placeholder 3"/>
          <p:cNvSpPr>
            <a:spLocks noGrp="1"/>
          </p:cNvSpPr>
          <p:nvPr>
            <p:ph type="sldNum" sz="quarter" idx="10"/>
          </p:nvPr>
        </p:nvSpPr>
        <p:spPr/>
        <p:txBody>
          <a:bodyPr/>
          <a:lstStyle/>
          <a:p>
            <a:fld id="{67528340-F4F2-A54D-B38A-256F4AD16E8D}" type="slidenum">
              <a:rPr lang="en-US" smtClean="0"/>
              <a:pPr/>
              <a:t>27</a:t>
            </a:fld>
            <a:endParaRPr lang="en-US" dirty="0"/>
          </a:p>
        </p:txBody>
      </p:sp>
    </p:spTree>
    <p:extLst>
      <p:ext uri="{BB962C8B-B14F-4D97-AF65-F5344CB8AC3E}">
        <p14:creationId xmlns:p14="http://schemas.microsoft.com/office/powerpoint/2010/main" xmlns="" val="9328963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Copper products, including laminated copper and cold-rolled, will also last practically forever.  Copper and lead, which you’ll find in cold-rolled copper installations, are 100% recyclable, but the other materials commonly used in copper laminate, such as asphalt and fiberglass, are not recyclable.  Production and installation costs are lower than stainless steel, although in the case of cold rolled copper, they’re still high, while the costs of installing copper laminated products can be much lower.  Energy and toxic chemical use in the mining and creation of copper and lead is high, so they have a high environmental impact. </a:t>
            </a:r>
          </a:p>
        </p:txBody>
      </p:sp>
      <p:sp>
        <p:nvSpPr>
          <p:cNvPr id="4" name="Slide Number Placeholder 3"/>
          <p:cNvSpPr>
            <a:spLocks noGrp="1"/>
          </p:cNvSpPr>
          <p:nvPr>
            <p:ph type="sldNum" sz="quarter" idx="10"/>
          </p:nvPr>
        </p:nvSpPr>
        <p:spPr/>
        <p:txBody>
          <a:bodyPr/>
          <a:lstStyle/>
          <a:p>
            <a:fld id="{67528340-F4F2-A54D-B38A-256F4AD16E8D}" type="slidenum">
              <a:rPr lang="en-US" smtClean="0"/>
              <a:pPr/>
              <a:t>28</a:t>
            </a:fld>
            <a:endParaRPr lang="en-US" dirty="0"/>
          </a:p>
        </p:txBody>
      </p:sp>
    </p:spTree>
    <p:extLst>
      <p:ext uri="{BB962C8B-B14F-4D97-AF65-F5344CB8AC3E}">
        <p14:creationId xmlns:p14="http://schemas.microsoft.com/office/powerpoint/2010/main" xmlns="" val="9328963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Accelerated weather testing (EG: ASTM D4434) of EPDM, TPO and other roofing materials has</a:t>
            </a:r>
            <a:r>
              <a:rPr lang="en-US" sz="1200" kern="1200" baseline="0" dirty="0" smtClean="0">
                <a:solidFill>
                  <a:schemeClr val="tx1"/>
                </a:solidFill>
                <a:latin typeface="+mn-lt"/>
                <a:ea typeface="+mn-ea"/>
                <a:cs typeface="+mn-cs"/>
              </a:rPr>
              <a:t> shown that </a:t>
            </a:r>
            <a:r>
              <a:rPr lang="en-US" sz="1200" kern="1200" dirty="0" smtClean="0">
                <a:solidFill>
                  <a:schemeClr val="tx1"/>
                </a:solidFill>
                <a:latin typeface="+mn-lt"/>
                <a:ea typeface="+mn-ea"/>
                <a:cs typeface="+mn-cs"/>
              </a:rPr>
              <a:t>these membranes are very durable and will not deteriorate when </a:t>
            </a:r>
            <a:r>
              <a:rPr lang="en-US" sz="1200" b="0" i="0" u="none" strike="noStrike" kern="1200" baseline="0" dirty="0" smtClean="0">
                <a:solidFill>
                  <a:schemeClr val="tx1"/>
                </a:solidFill>
                <a:latin typeface="+mn-lt"/>
                <a:ea typeface="+mn-ea"/>
                <a:cs typeface="+mn-cs"/>
              </a:rPr>
              <a:t>properly installed as in-wall flashing. </a:t>
            </a:r>
            <a:r>
              <a:rPr lang="en-US" sz="1200"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Production and installation costs are lower than stainless and copper products, TPO is made without chlorine so is considered to be a “green” product, and most TPO membranes are recyclable.</a:t>
            </a:r>
          </a:p>
        </p:txBody>
      </p:sp>
      <p:sp>
        <p:nvSpPr>
          <p:cNvPr id="4" name="Slide Number Placeholder 3"/>
          <p:cNvSpPr>
            <a:spLocks noGrp="1"/>
          </p:cNvSpPr>
          <p:nvPr>
            <p:ph type="sldNum" sz="quarter" idx="10"/>
          </p:nvPr>
        </p:nvSpPr>
        <p:spPr/>
        <p:txBody>
          <a:bodyPr/>
          <a:lstStyle/>
          <a:p>
            <a:fld id="{67528340-F4F2-A54D-B38A-256F4AD16E8D}" type="slidenum">
              <a:rPr lang="en-US" smtClean="0"/>
              <a:pPr/>
              <a:t>29</a:t>
            </a:fld>
            <a:endParaRPr lang="en-US" dirty="0"/>
          </a:p>
        </p:txBody>
      </p:sp>
    </p:spTree>
    <p:extLst>
      <p:ext uri="{BB962C8B-B14F-4D97-AF65-F5344CB8AC3E}">
        <p14:creationId xmlns:p14="http://schemas.microsoft.com/office/powerpoint/2010/main" xmlns="" val="932896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528340-F4F2-A54D-B38A-256F4AD16E8D}" type="slidenum">
              <a:rPr lang="en-US" smtClean="0"/>
              <a:pPr/>
              <a:t>3</a:t>
            </a:fld>
            <a:endParaRPr lang="en-US" dirty="0"/>
          </a:p>
        </p:txBody>
      </p:sp>
    </p:spTree>
    <p:extLst>
      <p:ext uri="{BB962C8B-B14F-4D97-AF65-F5344CB8AC3E}">
        <p14:creationId xmlns:p14="http://schemas.microsoft.com/office/powerpoint/2010/main" xmlns="" val="9328963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Modern thermoplastic vinyl flashing and components, such as corner boots and end dams, are very durable thanks to the addition of non-migratory plasticizers. Thermoplastic vinyl has been used in roofing applications for many years with great success and will last through multiple building life cycles.  It costs roughly the same as TPO and EPDM and is recyclable, but it contains petroleum and chlorine, which are toxic chemicals. </a:t>
            </a:r>
          </a:p>
        </p:txBody>
      </p:sp>
      <p:sp>
        <p:nvSpPr>
          <p:cNvPr id="4" name="Slide Number Placeholder 3"/>
          <p:cNvSpPr>
            <a:spLocks noGrp="1"/>
          </p:cNvSpPr>
          <p:nvPr>
            <p:ph type="sldNum" sz="quarter" idx="10"/>
          </p:nvPr>
        </p:nvSpPr>
        <p:spPr/>
        <p:txBody>
          <a:bodyPr/>
          <a:lstStyle/>
          <a:p>
            <a:fld id="{67528340-F4F2-A54D-B38A-256F4AD16E8D}" type="slidenum">
              <a:rPr lang="en-US" smtClean="0"/>
              <a:pPr/>
              <a:t>30</a:t>
            </a:fld>
            <a:endParaRPr lang="en-US" dirty="0"/>
          </a:p>
        </p:txBody>
      </p:sp>
    </p:spTree>
    <p:extLst>
      <p:ext uri="{BB962C8B-B14F-4D97-AF65-F5344CB8AC3E}">
        <p14:creationId xmlns:p14="http://schemas.microsoft.com/office/powerpoint/2010/main" xmlns="" val="9328963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Rubberized asphalt is the least expensive flashing material in common use and is usually sold in "peel and stick" form, with an adhesive-coated back protected by removable paper.  Its manufacturing and installation costs are relatively low.  Rubberized asphalt is petroleum-based, is not recyclable and will remain intact in a landfill for decades. </a:t>
            </a: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7528340-F4F2-A54D-B38A-256F4AD16E8D}" type="slidenum">
              <a:rPr lang="en-US" smtClean="0"/>
              <a:pPr/>
              <a:t>31</a:t>
            </a:fld>
            <a:endParaRPr lang="en-US" dirty="0"/>
          </a:p>
        </p:txBody>
      </p:sp>
    </p:spTree>
    <p:extLst>
      <p:ext uri="{BB962C8B-B14F-4D97-AF65-F5344CB8AC3E}">
        <p14:creationId xmlns:p14="http://schemas.microsoft.com/office/powerpoint/2010/main" xmlns="" val="9328963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Unitized flashing systems are available with a variety of highly durable membranes and can be manufactured to meet a wide range of use and climate conditions. They are competitively priced, are easy to install without special skills or tools.  They are designed to minimize the “human element” -  that is, they are factory assembled so they are far more consistent in quality than field assembled flashing systems, and they minimize the number of opportunities for installation errors, both of which help reduce the chances of leaks.   They are also designed to dramatically reduce installation time as compared to installing individual components so they help keep the job running on time.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They can be manufactured in custom sizes and lengths, which can also reduce installation times, especially over wall openings and in rehab projects.  Many components, such as stainless steel drip edges and termination bars, and copper drip edges and membranes, are 100% recyclable.</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7528340-F4F2-A54D-B38A-256F4AD16E8D}" type="slidenum">
              <a:rPr lang="en-US" smtClean="0"/>
              <a:pPr/>
              <a:t>32</a:t>
            </a:fld>
            <a:endParaRPr lang="en-US" dirty="0"/>
          </a:p>
        </p:txBody>
      </p:sp>
    </p:spTree>
    <p:extLst>
      <p:ext uri="{BB962C8B-B14F-4D97-AF65-F5344CB8AC3E}">
        <p14:creationId xmlns:p14="http://schemas.microsoft.com/office/powerpoint/2010/main" xmlns="" val="9328963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With the wide variety of flashings available, the flashing you specify as part of a sustainable envelope must be chosen according to the expected building life, the project budget, climate conditions, and the skill level of the installation technicians.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It is important to note that the three biggest flashing installation mistakes are failure to install a termination bar, which can allow the membrane to peel away from the substrate, corner details that are improperly fabricated in the field, and holding the membrane back from the face of the wall, which eliminates the flashing’s through-wall performance characteristics and allows water to penetrate the brick face.  Note that the manufacturer’s warranty will be conditional on proper installation.</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It's also vital that you specify corner boots and end dams that are compatible with the specified membrane and the sealants used to seal them together, particularly with TPO and thermoplastic vinyl components.  One-piece corner boots and end dams produce the best corner detail.  They are much faster to install and are less likely to leak than so-called “origami” corner boot designs, which use multiple sections of membrane and rely heavily on the skill of the mason to ensure they’re watertight.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Finally, a primer may be required with the sealants and with some peel and stick membranes, depending on the manufacturer’s recommendation. </a:t>
            </a:r>
          </a:p>
        </p:txBody>
      </p:sp>
      <p:sp>
        <p:nvSpPr>
          <p:cNvPr id="4" name="Slide Number Placeholder 3"/>
          <p:cNvSpPr>
            <a:spLocks noGrp="1"/>
          </p:cNvSpPr>
          <p:nvPr>
            <p:ph type="sldNum" sz="quarter" idx="10"/>
          </p:nvPr>
        </p:nvSpPr>
        <p:spPr/>
        <p:txBody>
          <a:bodyPr/>
          <a:lstStyle/>
          <a:p>
            <a:fld id="{67528340-F4F2-A54D-B38A-256F4AD16E8D}" type="slidenum">
              <a:rPr lang="en-US" smtClean="0"/>
              <a:pPr/>
              <a:t>33</a:t>
            </a:fld>
            <a:endParaRPr lang="en-US" dirty="0"/>
          </a:p>
        </p:txBody>
      </p:sp>
    </p:spTree>
    <p:extLst>
      <p:ext uri="{BB962C8B-B14F-4D97-AF65-F5344CB8AC3E}">
        <p14:creationId xmlns:p14="http://schemas.microsoft.com/office/powerpoint/2010/main" xmlns="" val="9328963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Like wall ties, flashing is a relatively small component of a masonry building envelope, but proper specification and installation is vital to the effectiveness and longevity of the envelope.  Proper detailing around wall openings, the roof/wall interface, decorative details and wall penetrations is especially important. These pictures are examples of how a lack of flashing can cause extensive and expensive damage.  The lintel in the picture on the left is heavily rusted due to a lack of flashing and weeps that allowed water to build up behind the brick soldier course over the window. As the rust expands, it will move and possibly crack the bricks.  In the picture on the right, water damage to the brick under the decorative coping has pushed the bricks out and caused mortar degradation.</a:t>
            </a:r>
          </a:p>
        </p:txBody>
      </p:sp>
      <p:sp>
        <p:nvSpPr>
          <p:cNvPr id="4" name="Slide Number Placeholder 3"/>
          <p:cNvSpPr>
            <a:spLocks noGrp="1"/>
          </p:cNvSpPr>
          <p:nvPr>
            <p:ph type="sldNum" sz="quarter" idx="10"/>
          </p:nvPr>
        </p:nvSpPr>
        <p:spPr/>
        <p:txBody>
          <a:bodyPr/>
          <a:lstStyle/>
          <a:p>
            <a:fld id="{67528340-F4F2-A54D-B38A-256F4AD16E8D}" type="slidenum">
              <a:rPr lang="en-US" smtClean="0"/>
              <a:pPr/>
              <a:t>34</a:t>
            </a:fld>
            <a:endParaRPr lang="en-US" dirty="0"/>
          </a:p>
        </p:txBody>
      </p:sp>
    </p:spTree>
    <p:extLst>
      <p:ext uri="{BB962C8B-B14F-4D97-AF65-F5344CB8AC3E}">
        <p14:creationId xmlns:p14="http://schemas.microsoft.com/office/powerpoint/2010/main" xmlns="" val="9328963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This is an example of proper detailing around a pipe through a unitized drainage solution flashing. This type of detail is appropriate for any type of commonly-used flashing, and it illustrates how specific details must be to be effective and long-lasting.  Note how the flashing fits tightly around the pipe and how a heavy bead of sealant runs continuously around the pipe to seal the flashing to the pipe.  During installation, a heavy bead of sealant was also placed around the pipe immediately before the flashing was installed, so the pipe is sealed on both sides of the membrane. </a:t>
            </a:r>
          </a:p>
          <a:p>
            <a:endParaRPr lang="en-US" sz="1200" b="0" i="0" u="none" strike="noStrike"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Next let’s look at cavity wall moisture drainage systems.</a:t>
            </a:r>
          </a:p>
          <a:p>
            <a:endParaRPr lang="en-US" dirty="0"/>
          </a:p>
        </p:txBody>
      </p:sp>
      <p:sp>
        <p:nvSpPr>
          <p:cNvPr id="4" name="Slide Number Placeholder 3"/>
          <p:cNvSpPr>
            <a:spLocks noGrp="1"/>
          </p:cNvSpPr>
          <p:nvPr>
            <p:ph type="sldNum" sz="quarter" idx="10"/>
          </p:nvPr>
        </p:nvSpPr>
        <p:spPr/>
        <p:txBody>
          <a:bodyPr/>
          <a:lstStyle/>
          <a:p>
            <a:fld id="{67528340-F4F2-A54D-B38A-256F4AD16E8D}" type="slidenum">
              <a:rPr lang="en-US" smtClean="0"/>
              <a:pPr/>
              <a:t>35</a:t>
            </a:fld>
            <a:endParaRPr lang="en-US" dirty="0"/>
          </a:p>
        </p:txBody>
      </p:sp>
    </p:spTree>
    <p:extLst>
      <p:ext uri="{BB962C8B-B14F-4D97-AF65-F5344CB8AC3E}">
        <p14:creationId xmlns:p14="http://schemas.microsoft.com/office/powerpoint/2010/main" xmlns="" val="9328963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drainage system is a combination of components</a:t>
            </a:r>
            <a:r>
              <a:rPr lang="en-US" baseline="0" dirty="0" smtClean="0"/>
              <a:t> that allows moisture to drain from the wall.</a:t>
            </a:r>
            <a:endParaRPr lang="en-US" dirty="0"/>
          </a:p>
        </p:txBody>
      </p:sp>
      <p:sp>
        <p:nvSpPr>
          <p:cNvPr id="4" name="Slide Number Placeholder 3"/>
          <p:cNvSpPr>
            <a:spLocks noGrp="1"/>
          </p:cNvSpPr>
          <p:nvPr>
            <p:ph type="sldNum" sz="quarter" idx="10"/>
          </p:nvPr>
        </p:nvSpPr>
        <p:spPr/>
        <p:txBody>
          <a:bodyPr/>
          <a:lstStyle/>
          <a:p>
            <a:fld id="{67528340-F4F2-A54D-B38A-256F4AD16E8D}" type="slidenum">
              <a:rPr lang="en-US" smtClean="0"/>
              <a:pPr/>
              <a:t>36</a:t>
            </a:fld>
            <a:endParaRPr lang="en-US" dirty="0"/>
          </a:p>
        </p:txBody>
      </p:sp>
    </p:spTree>
    <p:extLst>
      <p:ext uri="{BB962C8B-B14F-4D97-AF65-F5344CB8AC3E}">
        <p14:creationId xmlns:p14="http://schemas.microsoft.com/office/powerpoint/2010/main" xmlns="" val="9328963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Properly designed drainage systems: </a:t>
            </a:r>
          </a:p>
          <a:p>
            <a:pPr marL="171450" marR="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200" b="0" i="0" u="none" strike="noStrike" kern="1200" baseline="0" dirty="0" smtClean="0">
                <a:solidFill>
                  <a:schemeClr val="tx1"/>
                </a:solidFill>
                <a:latin typeface="+mn-lt"/>
                <a:ea typeface="+mn-ea"/>
                <a:cs typeface="+mn-cs"/>
              </a:rPr>
              <a:t>Allow moisture to rapidly pass out of the cavity and helps cavity dry quickly </a:t>
            </a:r>
          </a:p>
          <a:p>
            <a:pPr marL="171450" indent="-171450">
              <a:buFont typeface="Arial" pitchFamily="34" charset="0"/>
              <a:buChar char="•"/>
            </a:pPr>
            <a:r>
              <a:rPr lang="en-US" sz="1200" b="0" i="0" u="none" strike="noStrike" kern="1200" baseline="0" dirty="0" smtClean="0">
                <a:solidFill>
                  <a:schemeClr val="tx1"/>
                </a:solidFill>
                <a:latin typeface="+mn-lt"/>
                <a:ea typeface="+mn-ea"/>
                <a:cs typeface="+mn-cs"/>
              </a:rPr>
              <a:t>Help prevent moisture condensation on building structural components to prevent corrosion </a:t>
            </a:r>
          </a:p>
          <a:p>
            <a:pPr marL="171450" indent="-171450">
              <a:buFont typeface="Arial" pitchFamily="34" charset="0"/>
              <a:buChar char="•"/>
            </a:pPr>
            <a:r>
              <a:rPr lang="en-US" sz="1200" b="0" i="0" u="none" strike="noStrike" kern="1200" baseline="0" dirty="0" smtClean="0">
                <a:solidFill>
                  <a:schemeClr val="tx1"/>
                </a:solidFill>
                <a:latin typeface="+mn-lt"/>
                <a:ea typeface="+mn-ea"/>
                <a:cs typeface="+mn-cs"/>
              </a:rPr>
              <a:t>Help prevent mold growth to help keep building occupants healthy</a:t>
            </a:r>
          </a:p>
          <a:p>
            <a:pPr marL="171450" indent="-171450">
              <a:buFont typeface="Arial" pitchFamily="34" charset="0"/>
              <a:buChar char="•"/>
            </a:pPr>
            <a:r>
              <a:rPr lang="en-US" sz="1200" b="0" i="0" u="none" strike="noStrike" kern="1200" baseline="0" dirty="0" smtClean="0">
                <a:solidFill>
                  <a:schemeClr val="tx1"/>
                </a:solidFill>
                <a:latin typeface="+mn-lt"/>
                <a:ea typeface="+mn-ea"/>
                <a:cs typeface="+mn-cs"/>
              </a:rPr>
              <a:t>Help prevent interior damage by keeping water out of the interior</a:t>
            </a:r>
          </a:p>
          <a:p>
            <a:pPr marL="171450" indent="-171450">
              <a:buFont typeface="Arial" pitchFamily="34" charset="0"/>
              <a:buChar char="•"/>
            </a:pPr>
            <a:r>
              <a:rPr lang="en-US" sz="1200" b="0" i="0" u="none" strike="noStrike" kern="1200" baseline="0" dirty="0" smtClean="0">
                <a:solidFill>
                  <a:schemeClr val="tx1"/>
                </a:solidFill>
                <a:latin typeface="+mn-lt"/>
                <a:ea typeface="+mn-ea"/>
                <a:cs typeface="+mn-cs"/>
              </a:rPr>
              <a:t>Help stop efflorescence/spalling and other stains to preserve the building’s appearance </a:t>
            </a:r>
          </a:p>
          <a:p>
            <a:pPr marL="171450" indent="-171450">
              <a:buFont typeface="Arial" pitchFamily="34" charset="0"/>
              <a:buChar char="•"/>
            </a:pPr>
            <a:r>
              <a:rPr lang="en-US" sz="1200" b="0" i="0" u="none" strike="noStrike" kern="1200" baseline="0" dirty="0" smtClean="0">
                <a:solidFill>
                  <a:schemeClr val="tx1"/>
                </a:solidFill>
                <a:latin typeface="+mn-lt"/>
                <a:ea typeface="+mn-ea"/>
                <a:cs typeface="+mn-cs"/>
              </a:rPr>
              <a:t>Extend building life for greater ROI for the building owner </a:t>
            </a:r>
          </a:p>
          <a:p>
            <a:pPr marL="171450" indent="-171450">
              <a:buFont typeface="Arial" pitchFamily="34" charset="0"/>
              <a:buChar char="•"/>
            </a:pPr>
            <a:endParaRPr lang="en-US" sz="1200" b="0" i="0" u="none" strike="noStrike" kern="1200" baseline="0" dirty="0" smtClean="0">
              <a:solidFill>
                <a:schemeClr val="tx1"/>
              </a:solidFill>
              <a:latin typeface="+mn-lt"/>
              <a:ea typeface="+mn-ea"/>
              <a:cs typeface="+mn-cs"/>
            </a:endParaRPr>
          </a:p>
          <a:p>
            <a:pPr marL="0" indent="0">
              <a:buFont typeface="Arial" pitchFamily="34" charset="0"/>
              <a:buNone/>
            </a:pP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7528340-F4F2-A54D-B38A-256F4AD16E8D}" type="slidenum">
              <a:rPr lang="en-US" smtClean="0"/>
              <a:pPr/>
              <a:t>37</a:t>
            </a:fld>
            <a:endParaRPr lang="en-US" dirty="0"/>
          </a:p>
        </p:txBody>
      </p:sp>
    </p:spTree>
    <p:extLst>
      <p:ext uri="{BB962C8B-B14F-4D97-AF65-F5344CB8AC3E}">
        <p14:creationId xmlns:p14="http://schemas.microsoft.com/office/powerpoint/2010/main" xmlns="" val="9328963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These are examples of systems that are not uncommon but which don’t work.  They include flashing, a drip edge, and other components of a good drainage system, except for one thing – they either lack a mortar dropping collection device, as in the picture on the left, or they have an ineffective one, as in the picture on the right.  Note how having no mortar dropping collection device allows mortar droppings to pile up on the flashing and block weep vents.  Pea gravel simply raises the mortar dam but doesn’t eliminate it.  </a:t>
            </a:r>
            <a:endParaRPr lang="en-US" dirty="0"/>
          </a:p>
        </p:txBody>
      </p:sp>
      <p:sp>
        <p:nvSpPr>
          <p:cNvPr id="4" name="Slide Number Placeholder 3"/>
          <p:cNvSpPr>
            <a:spLocks noGrp="1"/>
          </p:cNvSpPr>
          <p:nvPr>
            <p:ph type="sldNum" sz="quarter" idx="10"/>
          </p:nvPr>
        </p:nvSpPr>
        <p:spPr/>
        <p:txBody>
          <a:bodyPr/>
          <a:lstStyle/>
          <a:p>
            <a:fld id="{67528340-F4F2-A54D-B38A-256F4AD16E8D}" type="slidenum">
              <a:rPr lang="en-US" smtClean="0"/>
              <a:pPr/>
              <a:t>38</a:t>
            </a:fld>
            <a:endParaRPr lang="en-US" dirty="0"/>
          </a:p>
        </p:txBody>
      </p:sp>
    </p:spTree>
    <p:extLst>
      <p:ext uri="{BB962C8B-B14F-4D97-AF65-F5344CB8AC3E}">
        <p14:creationId xmlns:p14="http://schemas.microsoft.com/office/powerpoint/2010/main" xmlns="" val="9328963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Note how the straight strip product on the left allows mortar droppings to form a solid dam.  Just like pea gravel, a straight strip simply raises the mortar dam but doesn’t prevent it, so water still has a hard time getting to the weeps.  However, the dovetail mesh on the right breaks up the mortar droppings on two levels so they can't form a dam. The open material of the dovetail mesh also provides thousands of open pathways that allow water to flow to the weeps and air to circulate through the cavity to promote drying.   </a:t>
            </a:r>
            <a:endParaRPr lang="en-US" dirty="0"/>
          </a:p>
        </p:txBody>
      </p:sp>
      <p:sp>
        <p:nvSpPr>
          <p:cNvPr id="4" name="Slide Number Placeholder 3"/>
          <p:cNvSpPr>
            <a:spLocks noGrp="1"/>
          </p:cNvSpPr>
          <p:nvPr>
            <p:ph type="sldNum" sz="quarter" idx="10"/>
          </p:nvPr>
        </p:nvSpPr>
        <p:spPr/>
        <p:txBody>
          <a:bodyPr/>
          <a:lstStyle/>
          <a:p>
            <a:fld id="{67528340-F4F2-A54D-B38A-256F4AD16E8D}" type="slidenum">
              <a:rPr lang="en-US" smtClean="0"/>
              <a:pPr/>
              <a:t>39</a:t>
            </a:fld>
            <a:endParaRPr lang="en-US" dirty="0"/>
          </a:p>
        </p:txBody>
      </p:sp>
    </p:spTree>
    <p:extLst>
      <p:ext uri="{BB962C8B-B14F-4D97-AF65-F5344CB8AC3E}">
        <p14:creationId xmlns:p14="http://schemas.microsoft.com/office/powerpoint/2010/main" xmlns="" val="932896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528340-F4F2-A54D-B38A-256F4AD16E8D}" type="slidenum">
              <a:rPr lang="en-US" smtClean="0"/>
              <a:pPr/>
              <a:t>4</a:t>
            </a:fld>
            <a:endParaRPr lang="en-US" dirty="0"/>
          </a:p>
        </p:txBody>
      </p:sp>
    </p:spTree>
    <p:extLst>
      <p:ext uri="{BB962C8B-B14F-4D97-AF65-F5344CB8AC3E}">
        <p14:creationId xmlns:p14="http://schemas.microsoft.com/office/powerpoint/2010/main" xmlns="" val="9328963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Traditionally, drainage systems have consisted of multiple individual components, including flashing, termination bars, drip edges, weep vents, and mortar dropping collection devices.  Unitized systems combine all these components into one system that waterproofs the vertical/horizontal material interface, prevents mortar damming, and provides multiple open pathways for water to exit the cavity.  In addition, they use weep tabs instead of weep vents, which are less visible in the finished wall.  Some systems also include an integrated termination bar and drip edge. </a:t>
            </a: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7528340-F4F2-A54D-B38A-256F4AD16E8D}" type="slidenum">
              <a:rPr lang="en-US" smtClean="0"/>
              <a:pPr/>
              <a:t>40</a:t>
            </a:fld>
            <a:endParaRPr lang="en-US" dirty="0"/>
          </a:p>
        </p:txBody>
      </p:sp>
    </p:spTree>
    <p:extLst>
      <p:ext uri="{BB962C8B-B14F-4D97-AF65-F5344CB8AC3E}">
        <p14:creationId xmlns:p14="http://schemas.microsoft.com/office/powerpoint/2010/main" xmlns="" val="9328963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Preformed, one-piece corner boots and end dams are key in helping prevent installation errors because they eliminate the need for masons to create them from flashing pieces in the field.  They provide a consistent shape and quality that even the most skilled masons can’t reproduce in the field, and they provide a consistent seal at common leak points in the building – such as where two wall planes and brick ledges meet, and over wall openings.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Metal drip edges are also vital to specing a high performance drainage system.  They keep water from working its way under the brick at the brick ledge and direct it away from the building face, and they prevent membrane “drool” .  What’s more, because they’re now available in stainless steel, copper and multiple colors, they can enhance any building design.</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Next let’s cover weep vents.</a:t>
            </a:r>
            <a:endParaRPr lang="en-US" dirty="0"/>
          </a:p>
        </p:txBody>
      </p:sp>
      <p:sp>
        <p:nvSpPr>
          <p:cNvPr id="4" name="Slide Number Placeholder 3"/>
          <p:cNvSpPr>
            <a:spLocks noGrp="1"/>
          </p:cNvSpPr>
          <p:nvPr>
            <p:ph type="sldNum" sz="quarter" idx="10"/>
          </p:nvPr>
        </p:nvSpPr>
        <p:spPr/>
        <p:txBody>
          <a:bodyPr/>
          <a:lstStyle/>
          <a:p>
            <a:fld id="{67528340-F4F2-A54D-B38A-256F4AD16E8D}" type="slidenum">
              <a:rPr lang="en-US" smtClean="0"/>
              <a:pPr/>
              <a:t>41</a:t>
            </a:fld>
            <a:endParaRPr lang="en-US" dirty="0"/>
          </a:p>
        </p:txBody>
      </p:sp>
    </p:spTree>
    <p:extLst>
      <p:ext uri="{BB962C8B-B14F-4D97-AF65-F5344CB8AC3E}">
        <p14:creationId xmlns:p14="http://schemas.microsoft.com/office/powerpoint/2010/main" xmlns="" val="9328963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Weep vents in the generic sense are pathways through the veneer that allow moisture drainage and air circulation from inside a masonry cavity wall to the building exterior.</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older buildings, weep vents were simply a head joint at the bottom of the brick ledge level with no mortar in it.  Modern systems fill the open head joint with a variety of materials, which we’ll look at in a minute.  First, let’s look at how weep vents are installed.</a:t>
            </a:r>
            <a:endParaRPr lang="en-US" dirty="0"/>
          </a:p>
        </p:txBody>
      </p:sp>
      <p:sp>
        <p:nvSpPr>
          <p:cNvPr id="4" name="Slide Number Placeholder 3"/>
          <p:cNvSpPr>
            <a:spLocks noGrp="1"/>
          </p:cNvSpPr>
          <p:nvPr>
            <p:ph type="sldNum" sz="quarter" idx="10"/>
          </p:nvPr>
        </p:nvSpPr>
        <p:spPr/>
        <p:txBody>
          <a:bodyPr/>
          <a:lstStyle/>
          <a:p>
            <a:fld id="{67528340-F4F2-A54D-B38A-256F4AD16E8D}" type="slidenum">
              <a:rPr lang="en-US" smtClean="0"/>
              <a:pPr/>
              <a:t>42</a:t>
            </a:fld>
            <a:endParaRPr lang="en-US" dirty="0"/>
          </a:p>
        </p:txBody>
      </p:sp>
    </p:spTree>
    <p:extLst>
      <p:ext uri="{BB962C8B-B14F-4D97-AF65-F5344CB8AC3E}">
        <p14:creationId xmlns:p14="http://schemas.microsoft.com/office/powerpoint/2010/main" xmlns="" val="9328963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Not only must the vents allow water out and air in, they must also prevent insects and debris from entering the cavity.  Weep vents that stay open for the life of the building are vital to the wall’s performance. If the weeps are not functioning, water won’t be able to exit the cavity and none of the other envelope components will matter, regardless of how well they are detailed and installed.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Weep vents should be placed at all flashing courses, at flashing located over masonry wall openings, and under shelf angles.  Weep vents are typically placed 24" on-center (OC) horizontally, but when it comes to weeps, more and bigger is better in order to ensure proper drainage and ventilation.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It is sometimes a good idea to specify weeps at the top as well as the bottom of the wall, which allows air to circulate in the cavity and dry the wall quickly. They also allow air pressure differentials to quickly equalize. If the air pressure inside the cavity is lower than the pressure outside, sudden air pressure changes can drive moisture into the veneer and cavity through even the smallest spaces between the mortar and masonry.  Any moisture that remains in those spaces can cause efflorescence or structural damage.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Next let’s look at the most common types of weep vents.</a:t>
            </a:r>
            <a:endParaRPr lang="en-US" dirty="0"/>
          </a:p>
        </p:txBody>
      </p:sp>
      <p:sp>
        <p:nvSpPr>
          <p:cNvPr id="4" name="Slide Number Placeholder 3"/>
          <p:cNvSpPr>
            <a:spLocks noGrp="1"/>
          </p:cNvSpPr>
          <p:nvPr>
            <p:ph type="sldNum" sz="quarter" idx="10"/>
          </p:nvPr>
        </p:nvSpPr>
        <p:spPr/>
        <p:txBody>
          <a:bodyPr/>
          <a:lstStyle/>
          <a:p>
            <a:fld id="{67528340-F4F2-A54D-B38A-256F4AD16E8D}" type="slidenum">
              <a:rPr lang="en-US" smtClean="0"/>
              <a:pPr/>
              <a:t>43</a:t>
            </a:fld>
            <a:endParaRPr lang="en-US" dirty="0"/>
          </a:p>
        </p:txBody>
      </p:sp>
    </p:spTree>
    <p:extLst>
      <p:ext uri="{BB962C8B-B14F-4D97-AF65-F5344CB8AC3E}">
        <p14:creationId xmlns:p14="http://schemas.microsoft.com/office/powerpoint/2010/main" xmlns="" val="9328963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Open head joints are the easiest to create and the least costly type of weep vent, but they have a number of key disadvantages. </a:t>
            </a:r>
          </a:p>
          <a:p>
            <a:pPr marL="171450" indent="-171450">
              <a:buFont typeface="Arial" pitchFamily="34" charset="0"/>
              <a:buChar char="•"/>
            </a:pPr>
            <a:r>
              <a:rPr lang="en-US" sz="1200" b="0" i="0" u="none" strike="noStrike" kern="1200" baseline="0" dirty="0" smtClean="0">
                <a:solidFill>
                  <a:schemeClr val="tx1"/>
                </a:solidFill>
                <a:latin typeface="+mn-lt"/>
                <a:ea typeface="+mn-ea"/>
                <a:cs typeface="+mn-cs"/>
              </a:rPr>
              <a:t>They can easily be blocked by mortar and debris </a:t>
            </a:r>
          </a:p>
          <a:p>
            <a:pPr marL="171450" indent="-171450">
              <a:buFont typeface="Arial" pitchFamily="34" charset="0"/>
              <a:buChar char="•"/>
            </a:pPr>
            <a:r>
              <a:rPr lang="en-US" sz="1200" b="0" i="0" u="none" strike="noStrike" kern="1200" baseline="0" dirty="0" smtClean="0">
                <a:solidFill>
                  <a:schemeClr val="tx1"/>
                </a:solidFill>
                <a:latin typeface="+mn-lt"/>
                <a:ea typeface="+mn-ea"/>
                <a:cs typeface="+mn-cs"/>
              </a:rPr>
              <a:t>They can allow insects into the cavity, including termites, bees and wasps </a:t>
            </a:r>
          </a:p>
          <a:p>
            <a:pPr marL="171450" indent="-171450">
              <a:buFont typeface="Arial" pitchFamily="34" charset="0"/>
              <a:buChar char="•"/>
            </a:pPr>
            <a:r>
              <a:rPr lang="en-US" sz="1200" b="0" i="0" u="none" strike="noStrike" kern="1200" baseline="0" dirty="0" smtClean="0">
                <a:solidFill>
                  <a:schemeClr val="tx1"/>
                </a:solidFill>
                <a:latin typeface="+mn-lt"/>
                <a:ea typeface="+mn-ea"/>
                <a:cs typeface="+mn-cs"/>
              </a:rPr>
              <a:t>They can be mistaken for holes in the wall by building maintenance personnel and caulked over </a:t>
            </a:r>
          </a:p>
        </p:txBody>
      </p:sp>
      <p:sp>
        <p:nvSpPr>
          <p:cNvPr id="4" name="Slide Number Placeholder 3"/>
          <p:cNvSpPr>
            <a:spLocks noGrp="1"/>
          </p:cNvSpPr>
          <p:nvPr>
            <p:ph type="sldNum" sz="quarter" idx="10"/>
          </p:nvPr>
        </p:nvSpPr>
        <p:spPr/>
        <p:txBody>
          <a:bodyPr/>
          <a:lstStyle/>
          <a:p>
            <a:fld id="{67528340-F4F2-A54D-B38A-256F4AD16E8D}" type="slidenum">
              <a:rPr lang="en-US" smtClean="0"/>
              <a:pPr/>
              <a:t>44</a:t>
            </a:fld>
            <a:endParaRPr lang="en-US" dirty="0"/>
          </a:p>
        </p:txBody>
      </p:sp>
    </p:spTree>
    <p:extLst>
      <p:ext uri="{BB962C8B-B14F-4D97-AF65-F5344CB8AC3E}">
        <p14:creationId xmlns:p14="http://schemas.microsoft.com/office/powerpoint/2010/main" xmlns="" val="93289634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Mesh weep vents are compressible so they fill the head joint and prevent insect infiltration.  They’re available in multiple colors to match the mortar and may have high recycled content, depending on the manufacturer.</a:t>
            </a:r>
          </a:p>
          <a:p>
            <a:endParaRPr lang="en-US" dirty="0"/>
          </a:p>
        </p:txBody>
      </p:sp>
      <p:sp>
        <p:nvSpPr>
          <p:cNvPr id="4" name="Slide Number Placeholder 3"/>
          <p:cNvSpPr>
            <a:spLocks noGrp="1"/>
          </p:cNvSpPr>
          <p:nvPr>
            <p:ph type="sldNum" sz="quarter" idx="10"/>
          </p:nvPr>
        </p:nvSpPr>
        <p:spPr/>
        <p:txBody>
          <a:bodyPr/>
          <a:lstStyle/>
          <a:p>
            <a:fld id="{67528340-F4F2-A54D-B38A-256F4AD16E8D}" type="slidenum">
              <a:rPr lang="en-US" smtClean="0"/>
              <a:pPr/>
              <a:t>45</a:t>
            </a:fld>
            <a:endParaRPr lang="en-US" dirty="0"/>
          </a:p>
        </p:txBody>
      </p:sp>
    </p:spTree>
    <p:extLst>
      <p:ext uri="{BB962C8B-B14F-4D97-AF65-F5344CB8AC3E}">
        <p14:creationId xmlns:p14="http://schemas.microsoft.com/office/powerpoint/2010/main" xmlns="" val="9328963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Cell vents contain dozens of small open tubes that run the length of the vent.  They are made from a rigid plastic that is mold and rot-proof.  They’re available in multiple colors available to match mortar and may have high recycled content.</a:t>
            </a:r>
          </a:p>
          <a:p>
            <a:endParaRPr lang="en-US" dirty="0"/>
          </a:p>
        </p:txBody>
      </p:sp>
      <p:sp>
        <p:nvSpPr>
          <p:cNvPr id="4" name="Slide Number Placeholder 3"/>
          <p:cNvSpPr>
            <a:spLocks noGrp="1"/>
          </p:cNvSpPr>
          <p:nvPr>
            <p:ph type="sldNum" sz="quarter" idx="10"/>
          </p:nvPr>
        </p:nvSpPr>
        <p:spPr/>
        <p:txBody>
          <a:bodyPr/>
          <a:lstStyle/>
          <a:p>
            <a:fld id="{67528340-F4F2-A54D-B38A-256F4AD16E8D}" type="slidenum">
              <a:rPr lang="en-US" smtClean="0"/>
              <a:pPr/>
              <a:t>46</a:t>
            </a:fld>
            <a:endParaRPr lang="en-US" dirty="0"/>
          </a:p>
        </p:txBody>
      </p:sp>
    </p:spTree>
    <p:extLst>
      <p:ext uri="{BB962C8B-B14F-4D97-AF65-F5344CB8AC3E}">
        <p14:creationId xmlns:p14="http://schemas.microsoft.com/office/powerpoint/2010/main" xmlns="" val="9328963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Weep tubes and wicks are placed at the bottom of the head joint and the joint is filled with mortar to hold them in place.  Open tubes can allow insects into the cavity and wicks can rot over time and lose their ability to wick water out of the cavity.  And as you can see from the picture on the left, wicks can also be unsightly.</a:t>
            </a:r>
          </a:p>
          <a:p>
            <a:endParaRPr lang="en-US" dirty="0"/>
          </a:p>
        </p:txBody>
      </p:sp>
      <p:sp>
        <p:nvSpPr>
          <p:cNvPr id="4" name="Slide Number Placeholder 3"/>
          <p:cNvSpPr>
            <a:spLocks noGrp="1"/>
          </p:cNvSpPr>
          <p:nvPr>
            <p:ph type="sldNum" sz="quarter" idx="10"/>
          </p:nvPr>
        </p:nvSpPr>
        <p:spPr/>
        <p:txBody>
          <a:bodyPr/>
          <a:lstStyle/>
          <a:p>
            <a:fld id="{67528340-F4F2-A54D-B38A-256F4AD16E8D}" type="slidenum">
              <a:rPr lang="en-US" smtClean="0"/>
              <a:pPr/>
              <a:t>47</a:t>
            </a:fld>
            <a:endParaRPr lang="en-US" dirty="0"/>
          </a:p>
        </p:txBody>
      </p:sp>
    </p:spTree>
    <p:extLst>
      <p:ext uri="{BB962C8B-B14F-4D97-AF65-F5344CB8AC3E}">
        <p14:creationId xmlns:p14="http://schemas.microsoft.com/office/powerpoint/2010/main" xmlns="" val="93289634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Mesh tabs eliminate the need for traditional weep vents at the bottom of the wall, although it may be desirable to spec weep vents at the top of the wall for air circulation.  They also eliminate holes in the bottom course of brick and potential clogging by insects, debris, mortar droppings, and poor maintenance.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Brick courses are laid directly on top of the weep tabs. Labor costs are not increased and the structural integrity of the wall is not compromised. </a:t>
            </a:r>
            <a:endParaRPr lang="en-US" dirty="0"/>
          </a:p>
        </p:txBody>
      </p:sp>
      <p:sp>
        <p:nvSpPr>
          <p:cNvPr id="4" name="Slide Number Placeholder 3"/>
          <p:cNvSpPr>
            <a:spLocks noGrp="1"/>
          </p:cNvSpPr>
          <p:nvPr>
            <p:ph type="sldNum" sz="quarter" idx="10"/>
          </p:nvPr>
        </p:nvSpPr>
        <p:spPr/>
        <p:txBody>
          <a:bodyPr/>
          <a:lstStyle/>
          <a:p>
            <a:fld id="{67528340-F4F2-A54D-B38A-256F4AD16E8D}" type="slidenum">
              <a:rPr lang="en-US" smtClean="0"/>
              <a:pPr/>
              <a:t>48</a:t>
            </a:fld>
            <a:endParaRPr lang="en-US" dirty="0"/>
          </a:p>
        </p:txBody>
      </p:sp>
    </p:spTree>
    <p:extLst>
      <p:ext uri="{BB962C8B-B14F-4D97-AF65-F5344CB8AC3E}">
        <p14:creationId xmlns:p14="http://schemas.microsoft.com/office/powerpoint/2010/main" xmlns="" val="93289634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Another important aspect of proper sustainable masonry cavity wall construction is ensuring that the right sealant is used for each application.  Sealants must be compatible with the materials to which they’re applied. A variety of sealant products are available, including butyl, latex/acrylic, silicones, polyurethane, and polyether.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Characteristics of typical sealants </a:t>
            </a:r>
          </a:p>
          <a:p>
            <a:pPr marL="171450" indent="-171450">
              <a:buFont typeface="Arial" pitchFamily="34" charset="0"/>
              <a:buChar char="•"/>
            </a:pPr>
            <a:r>
              <a:rPr lang="en-US" sz="1200" b="0" i="0" u="none" strike="noStrike" kern="1200" baseline="0" dirty="0" smtClean="0">
                <a:solidFill>
                  <a:schemeClr val="tx1"/>
                </a:solidFill>
                <a:latin typeface="+mn-lt"/>
                <a:ea typeface="+mn-ea"/>
                <a:cs typeface="+mn-cs"/>
              </a:rPr>
              <a:t>They’re available in tubes or sausages (butyl is also available in tape) </a:t>
            </a:r>
          </a:p>
          <a:p>
            <a:pPr marL="171450" indent="-171450">
              <a:buFont typeface="Arial" pitchFamily="34" charset="0"/>
              <a:buChar char="•"/>
            </a:pPr>
            <a:r>
              <a:rPr lang="en-US" sz="1200" b="0" i="0" u="none" strike="noStrike" kern="1200" baseline="0" dirty="0" smtClean="0">
                <a:solidFill>
                  <a:schemeClr val="tx1"/>
                </a:solidFill>
                <a:latin typeface="+mn-lt"/>
                <a:ea typeface="+mn-ea"/>
                <a:cs typeface="+mn-cs"/>
              </a:rPr>
              <a:t>May be colored to match surrounding materials </a:t>
            </a:r>
          </a:p>
          <a:p>
            <a:pPr marL="171450" indent="-171450">
              <a:buFont typeface="Arial" pitchFamily="34" charset="0"/>
              <a:buChar char="•"/>
            </a:pPr>
            <a:r>
              <a:rPr lang="en-US" sz="1200" b="0" i="0" u="none" strike="noStrike" kern="1200" baseline="0" dirty="0" smtClean="0">
                <a:solidFill>
                  <a:schemeClr val="tx1"/>
                </a:solidFill>
                <a:latin typeface="+mn-lt"/>
                <a:ea typeface="+mn-ea"/>
                <a:cs typeface="+mn-cs"/>
              </a:rPr>
              <a:t>Air dry or chemical cured, depending on compound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Some sealants may also be used as joint fillers. Make sure any sealants you specify as a joint filler passes the ESTM C920 test for sealants. Sealants that have not passed this test may fail when used as joint fillers. </a:t>
            </a:r>
            <a:endParaRPr lang="en-US" dirty="0"/>
          </a:p>
        </p:txBody>
      </p:sp>
      <p:sp>
        <p:nvSpPr>
          <p:cNvPr id="4" name="Slide Number Placeholder 3"/>
          <p:cNvSpPr>
            <a:spLocks noGrp="1"/>
          </p:cNvSpPr>
          <p:nvPr>
            <p:ph type="sldNum" sz="quarter" idx="10"/>
          </p:nvPr>
        </p:nvSpPr>
        <p:spPr/>
        <p:txBody>
          <a:bodyPr/>
          <a:lstStyle/>
          <a:p>
            <a:fld id="{67528340-F4F2-A54D-B38A-256F4AD16E8D}" type="slidenum">
              <a:rPr lang="en-US" smtClean="0"/>
              <a:pPr/>
              <a:t>49</a:t>
            </a:fld>
            <a:endParaRPr lang="en-US" dirty="0"/>
          </a:p>
        </p:txBody>
      </p:sp>
    </p:spTree>
    <p:extLst>
      <p:ext uri="{BB962C8B-B14F-4D97-AF65-F5344CB8AC3E}">
        <p14:creationId xmlns:p14="http://schemas.microsoft.com/office/powerpoint/2010/main" xmlns="" val="932896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 building that meets AIA’s criteria for “Sustainable Design” must meet all four of the following requirements. </a:t>
            </a:r>
          </a:p>
          <a:p>
            <a:pPr marL="171450" indent="-171450">
              <a:buFont typeface="Arial" pitchFamily="34" charset="0"/>
              <a:buChar char="•"/>
            </a:pPr>
            <a:r>
              <a:rPr lang="en-US" sz="1200" b="0" i="0" u="none" strike="noStrike" kern="1200" baseline="0" dirty="0" smtClean="0">
                <a:solidFill>
                  <a:schemeClr val="tx1"/>
                </a:solidFill>
                <a:latin typeface="+mn-lt"/>
                <a:ea typeface="+mn-ea"/>
                <a:cs typeface="+mn-cs"/>
              </a:rPr>
              <a:t>Incorporate resource-efficient construction and use processes </a:t>
            </a:r>
          </a:p>
          <a:p>
            <a:pPr marL="171450" indent="-171450">
              <a:buFont typeface="Arial" pitchFamily="34" charset="0"/>
              <a:buChar char="•"/>
            </a:pPr>
            <a:r>
              <a:rPr lang="en-US" sz="1200" b="0" i="0" u="none" strike="noStrike" kern="1200" baseline="0" dirty="0" smtClean="0">
                <a:solidFill>
                  <a:schemeClr val="tx1"/>
                </a:solidFill>
                <a:latin typeface="+mn-lt"/>
                <a:ea typeface="+mn-ea"/>
                <a:cs typeface="+mn-cs"/>
              </a:rPr>
              <a:t>Create minimal environmental impact </a:t>
            </a:r>
          </a:p>
          <a:p>
            <a:pPr marL="171450" indent="-171450">
              <a:buFont typeface="Arial" pitchFamily="34" charset="0"/>
              <a:buChar char="•"/>
            </a:pPr>
            <a:r>
              <a:rPr lang="en-US" sz="1200" b="0" i="0" u="none" strike="noStrike" kern="1200" baseline="0" dirty="0" smtClean="0">
                <a:solidFill>
                  <a:schemeClr val="tx1"/>
                </a:solidFill>
                <a:latin typeface="+mn-lt"/>
                <a:ea typeface="+mn-ea"/>
                <a:cs typeface="+mn-cs"/>
              </a:rPr>
              <a:t>Reduce or eliminate waste, pollution and environmental degradation </a:t>
            </a:r>
          </a:p>
          <a:p>
            <a:pPr marL="171450" indent="-171450">
              <a:buFont typeface="Arial" pitchFamily="34" charset="0"/>
              <a:buChar char="•"/>
            </a:pPr>
            <a:r>
              <a:rPr lang="en-US" sz="1200" b="0" i="0" u="none" strike="noStrike" kern="1200" baseline="0" dirty="0" smtClean="0">
                <a:solidFill>
                  <a:schemeClr val="tx1"/>
                </a:solidFill>
                <a:latin typeface="+mn-lt"/>
                <a:ea typeface="+mn-ea"/>
                <a:cs typeface="+mn-cs"/>
              </a:rPr>
              <a:t>Protect occupant health and improve occupant productivity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degree to which a building and its design meet these four requirements determines their level of sustainability.  Sustainable design will produce buildings that can withstand environmental impact and high use, provide prolonged utility and value, and endure for a very long time. </a:t>
            </a:r>
          </a:p>
        </p:txBody>
      </p:sp>
      <p:sp>
        <p:nvSpPr>
          <p:cNvPr id="4" name="Slide Number Placeholder 3"/>
          <p:cNvSpPr>
            <a:spLocks noGrp="1"/>
          </p:cNvSpPr>
          <p:nvPr>
            <p:ph type="sldNum" sz="quarter" idx="10"/>
          </p:nvPr>
        </p:nvSpPr>
        <p:spPr/>
        <p:txBody>
          <a:bodyPr/>
          <a:lstStyle/>
          <a:p>
            <a:fld id="{67528340-F4F2-A54D-B38A-256F4AD16E8D}" type="slidenum">
              <a:rPr lang="en-US" smtClean="0"/>
              <a:pPr/>
              <a:t>5</a:t>
            </a:fld>
            <a:endParaRPr lang="en-US" dirty="0"/>
          </a:p>
        </p:txBody>
      </p:sp>
    </p:spTree>
    <p:extLst>
      <p:ext uri="{BB962C8B-B14F-4D97-AF65-F5344CB8AC3E}">
        <p14:creationId xmlns:p14="http://schemas.microsoft.com/office/powerpoint/2010/main" xmlns="" val="93289634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Butyl is a popular synthetic rubber sealant and is available in tubes, sausages and rolls. Butyl provides an excellent bond with PVC, TPO, EPDM, laminated copper fabrics, and most rubberized asphalts, but it should only be used for lap joints or sealing around flashing penetrations.  Butyl should never be used for joint sealing, expansion joints, or at any exposed joints because it remains uncured and loose for the life of the product. As a result, it could sag out of the joints or be damaged by exposure to the elements.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Polyurethane is the most commonly used sealant in the masonry industry and is available as one- or two-part formulations.  Single-part polyurethanes are moisture cured and are used right out of the tube. Two-part sealants are chemically cured and mixed on the job site.  Polyurethane is ideal for sealing masonry to masonry, masonry-to-dissimilar materials, and for sealing flashing laps.  It is available in a wide range of colors and can be matched to blend with most construction materials.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Polyether, a modified silicone sealant/adhesive, is well suited for most applications. It offers superior joint material performance and bonds well to a wide variety of membranes and substrates.  It may even be used with TPO if a primer is applied first (although the optimal method to seal TPO to itself is to weld it with a heat gun).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Polyether is easy to install because it has the gunnability of silicone and a quick tack-free time.  It can be applied in a wide range of weather conditions and is gunnable in temperatures as low as 5 degrees F.  It has a life expectancy of 15-25 years.  Polyether won’t migrate oils into porous masonry, so it retains its adhesive characteristics over time.  It also emits low levels of volatile organic compounds, or VOCs, so polyether limits chemical exposure to the installer and building occupants. As a result of all these favorable characteristics, it is the best current choice for sustainable building construction and will probably replace polyurethane as the sealant of choice in most applications.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Latex, acrylics, and silicones are excellent sealants in the right application but should never be specified for flashings or joint sealing in masonry, with the exception of using acrylics for Insulated Concrete Forms (ICF).  They will not bond securely to many common masonry materials, especially porous materials.</a:t>
            </a:r>
          </a:p>
          <a:p>
            <a:endParaRPr lang="en-US" dirty="0"/>
          </a:p>
        </p:txBody>
      </p:sp>
      <p:sp>
        <p:nvSpPr>
          <p:cNvPr id="4" name="Slide Number Placeholder 3"/>
          <p:cNvSpPr>
            <a:spLocks noGrp="1"/>
          </p:cNvSpPr>
          <p:nvPr>
            <p:ph type="sldNum" sz="quarter" idx="10"/>
          </p:nvPr>
        </p:nvSpPr>
        <p:spPr/>
        <p:txBody>
          <a:bodyPr/>
          <a:lstStyle/>
          <a:p>
            <a:fld id="{67528340-F4F2-A54D-B38A-256F4AD16E8D}" type="slidenum">
              <a:rPr lang="en-US" smtClean="0"/>
              <a:pPr/>
              <a:t>50</a:t>
            </a:fld>
            <a:endParaRPr lang="en-US" dirty="0"/>
          </a:p>
        </p:txBody>
      </p:sp>
    </p:spTree>
    <p:extLst>
      <p:ext uri="{BB962C8B-B14F-4D97-AF65-F5344CB8AC3E}">
        <p14:creationId xmlns:p14="http://schemas.microsoft.com/office/powerpoint/2010/main" xmlns="" val="93289634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Using AIA's guidelines for sustainable building will result in an end product that uses fewer materials and less energy, enhances occupant health and productivity, gives the building a longer lifespan, and produces a better ROI for the building owner.  What’s more, it can be a source of professional pride for you.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Masonry is an ideal building material for meeting AIA guidelines because of its versatility, durability, weather resistance, low maintenance requirements, mold and mildew resistance, and energy efficiency characteristics. It is also among the most beautiful of building materials. It allows you to freely express your design aesthetic while creating a long-lived building you will be proud to include in your portfolio.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keys to designing a sustainable masonry cavity wall building are proper detailing and expert execution of the design.  Be sure to carefully evaluate change requests to make sure the requested changes will add strength, value and longevity to your design.</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Thank you for your interest in learning how to build a sustainable masonry building envelope. </a:t>
            </a:r>
            <a:endParaRPr lang="en-US" dirty="0"/>
          </a:p>
        </p:txBody>
      </p:sp>
      <p:sp>
        <p:nvSpPr>
          <p:cNvPr id="4" name="Slide Number Placeholder 3"/>
          <p:cNvSpPr>
            <a:spLocks noGrp="1"/>
          </p:cNvSpPr>
          <p:nvPr>
            <p:ph type="sldNum" sz="quarter" idx="10"/>
          </p:nvPr>
        </p:nvSpPr>
        <p:spPr/>
        <p:txBody>
          <a:bodyPr/>
          <a:lstStyle/>
          <a:p>
            <a:fld id="{67528340-F4F2-A54D-B38A-256F4AD16E8D}" type="slidenum">
              <a:rPr lang="en-US" smtClean="0"/>
              <a:pPr/>
              <a:t>51</a:t>
            </a:fld>
            <a:endParaRPr lang="en-US" dirty="0"/>
          </a:p>
        </p:txBody>
      </p:sp>
    </p:spTree>
    <p:extLst>
      <p:ext uri="{BB962C8B-B14F-4D97-AF65-F5344CB8AC3E}">
        <p14:creationId xmlns:p14="http://schemas.microsoft.com/office/powerpoint/2010/main" xmlns="" val="93289634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528340-F4F2-A54D-B38A-256F4AD16E8D}" type="slidenum">
              <a:rPr lang="en-US" smtClean="0"/>
              <a:pPr/>
              <a:t>52</a:t>
            </a:fld>
            <a:endParaRPr lang="en-US" dirty="0"/>
          </a:p>
        </p:txBody>
      </p:sp>
    </p:spTree>
    <p:extLst>
      <p:ext uri="{BB962C8B-B14F-4D97-AF65-F5344CB8AC3E}">
        <p14:creationId xmlns:p14="http://schemas.microsoft.com/office/powerpoint/2010/main" xmlns="" val="932896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Most modern masonry building envelopes use a cavity wall design.  This image shows a typical masonry cavity wall with a CMU structural wall and rigid insulation.  Light commercial buildings and homes may use steel studs and sheathing for structural walls instead of CMUs, but the basic components of a </a:t>
            </a:r>
            <a:r>
              <a:rPr lang="en-US" sz="1200" kern="1200" dirty="0" smtClean="0">
                <a:solidFill>
                  <a:schemeClr val="tx1"/>
                </a:solidFill>
                <a:latin typeface="+mn-lt"/>
                <a:ea typeface="+mn-ea"/>
                <a:cs typeface="+mn-cs"/>
              </a:rPr>
              <a:t>well designed </a:t>
            </a:r>
            <a:r>
              <a:rPr lang="en-US" sz="1200" b="0" i="0" u="none" strike="noStrike" kern="1200" baseline="0" dirty="0" smtClean="0">
                <a:solidFill>
                  <a:schemeClr val="tx1"/>
                </a:solidFill>
                <a:latin typeface="+mn-lt"/>
                <a:ea typeface="+mn-ea"/>
                <a:cs typeface="+mn-cs"/>
              </a:rPr>
              <a:t>masonry cavity wall are the same - a structural wall, a masonry veneer, a cavity in between the two, and a moisture management system.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However, not all masonry cavity walls meet the AIA’s definition of sustainability.  A  sustainable cavity wall will have these characteristics. </a:t>
            </a:r>
          </a:p>
          <a:p>
            <a:pPr marL="171450" indent="-171450">
              <a:buFont typeface="Arial" pitchFamily="34" charset="0"/>
              <a:buChar char="•"/>
            </a:pPr>
            <a:r>
              <a:rPr lang="en-US" sz="1200" b="0" i="0" u="none" strike="noStrike" kern="1200" baseline="0" dirty="0" smtClean="0">
                <a:solidFill>
                  <a:schemeClr val="tx1"/>
                </a:solidFill>
                <a:latin typeface="+mn-lt"/>
                <a:ea typeface="+mn-ea"/>
                <a:cs typeface="+mn-cs"/>
              </a:rPr>
              <a:t>An integrated moisture management system that provides rapid and thorough water drainage out of the cavity, including around wall openings, corners, and points at which different building materials meet. </a:t>
            </a:r>
          </a:p>
          <a:p>
            <a:pPr marL="171450" indent="-171450">
              <a:buFont typeface="Arial" pitchFamily="34" charset="0"/>
              <a:buChar char="•"/>
            </a:pPr>
            <a:r>
              <a:rPr lang="en-US" sz="1200" b="0" i="0" u="none" strike="noStrike" kern="1200" baseline="0" dirty="0" smtClean="0">
                <a:solidFill>
                  <a:schemeClr val="tx1"/>
                </a:solidFill>
                <a:latin typeface="+mn-lt"/>
                <a:ea typeface="+mn-ea"/>
                <a:cs typeface="+mn-cs"/>
              </a:rPr>
              <a:t>The ability to confine water infiltration to the cavity between the inner and outer wythes. </a:t>
            </a:r>
          </a:p>
          <a:p>
            <a:pPr marL="171450" indent="-171450">
              <a:buFont typeface="Arial" pitchFamily="34" charset="0"/>
              <a:buChar char="•"/>
            </a:pPr>
            <a:r>
              <a:rPr lang="en-US" sz="1200" b="0" i="0" u="none" strike="noStrike" kern="1200" baseline="0" dirty="0" smtClean="0">
                <a:solidFill>
                  <a:schemeClr val="tx1"/>
                </a:solidFill>
                <a:latin typeface="+mn-lt"/>
                <a:ea typeface="+mn-ea"/>
                <a:cs typeface="+mn-cs"/>
              </a:rPr>
              <a:t>A high quality connection between the masonry veneer and the structural wall that prevents the veneer from sagging or pulling away. </a:t>
            </a:r>
          </a:p>
          <a:p>
            <a:pPr marL="171450" indent="-171450">
              <a:buFont typeface="Arial" pitchFamily="34" charset="0"/>
              <a:buChar char="•"/>
            </a:pPr>
            <a:r>
              <a:rPr lang="en-US" sz="1200" b="0" i="0" u="none" strike="noStrike" kern="1200" baseline="0" dirty="0" smtClean="0">
                <a:solidFill>
                  <a:schemeClr val="tx1"/>
                </a:solidFill>
                <a:latin typeface="+mn-lt"/>
                <a:ea typeface="+mn-ea"/>
                <a:cs typeface="+mn-cs"/>
              </a:rPr>
              <a:t>Controlled air infiltration into and out of the cavity that allows the wall to dry properly but which creates minimal air infiltration into the building.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Throughout the course we will review the various components and methodologies that support sustainable masonry cavity wall design, beginning with a discussion of why masonry is the ideal sustainable building material. </a:t>
            </a: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7528340-F4F2-A54D-B38A-256F4AD16E8D}" type="slidenum">
              <a:rPr lang="en-US" smtClean="0"/>
              <a:pPr/>
              <a:t>6</a:t>
            </a:fld>
            <a:endParaRPr lang="en-US" dirty="0"/>
          </a:p>
        </p:txBody>
      </p:sp>
    </p:spTree>
    <p:extLst>
      <p:ext uri="{BB962C8B-B14F-4D97-AF65-F5344CB8AC3E}">
        <p14:creationId xmlns:p14="http://schemas.microsoft.com/office/powerpoint/2010/main" xmlns="" val="9328963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Water infiltration is the #1 cause of masonry wall failure, and preventing it through proper design and detailing can make or break the quality and sustainability of a masonry building, especially a masonry cavity wall envelope.  The buildings you see here aren’t all masonry cavity wall construction, but they graphically illustrate how extreme water damage can be.  In the next few slides we’ll look at some examples of small details that can make the difference between a sustainable, durable building and one that has problems. </a:t>
            </a:r>
            <a:endParaRPr lang="en-US" dirty="0" smtClean="0"/>
          </a:p>
          <a:p>
            <a:endParaRPr lang="en-US" dirty="0"/>
          </a:p>
        </p:txBody>
      </p:sp>
      <p:sp>
        <p:nvSpPr>
          <p:cNvPr id="4" name="Slide Number Placeholder 3"/>
          <p:cNvSpPr>
            <a:spLocks noGrp="1"/>
          </p:cNvSpPr>
          <p:nvPr>
            <p:ph type="sldNum" sz="quarter" idx="10"/>
          </p:nvPr>
        </p:nvSpPr>
        <p:spPr/>
        <p:txBody>
          <a:bodyPr/>
          <a:lstStyle/>
          <a:p>
            <a:fld id="{67528340-F4F2-A54D-B38A-256F4AD16E8D}" type="slidenum">
              <a:rPr lang="en-US" smtClean="0"/>
              <a:pPr/>
              <a:t>7</a:t>
            </a:fld>
            <a:endParaRPr lang="en-US" dirty="0"/>
          </a:p>
        </p:txBody>
      </p:sp>
    </p:spTree>
    <p:extLst>
      <p:ext uri="{BB962C8B-B14F-4D97-AF65-F5344CB8AC3E}">
        <p14:creationId xmlns:p14="http://schemas.microsoft.com/office/powerpoint/2010/main" xmlns="" val="932896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line of efflorescence at the bottom of this wall is at the interior floor level.  It shows that water had difficulty exiting the cavity, so it forced its way out through the mortar to the exterior and leached minerals from the mortar onto the face of the building.  The weight of water in the cavity also forced water into the building interior, requiring extensive repair and rendering the store unsanitary and unusable until repairs were completed. </a:t>
            </a: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7528340-F4F2-A54D-B38A-256F4AD16E8D}" type="slidenum">
              <a:rPr lang="en-US" smtClean="0"/>
              <a:pPr/>
              <a:t>8</a:t>
            </a:fld>
            <a:endParaRPr lang="en-US" dirty="0"/>
          </a:p>
        </p:txBody>
      </p:sp>
    </p:spTree>
    <p:extLst>
      <p:ext uri="{BB962C8B-B14F-4D97-AF65-F5344CB8AC3E}">
        <p14:creationId xmlns:p14="http://schemas.microsoft.com/office/powerpoint/2010/main" xmlns="" val="932896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Raked joints can cause spalling and efflorescence.  In raked joints, the mortar is struck so that its face is flat rather than rounded, and it’s held back from the brick face by ¼″ to ½ ″.  This design provides a poor seal with the brick surface so water can penetrate the joints, allowing freeze/thaw cycles to break up the brick and destroy mortar bonds.  Raked joints also create ledges that can hold water, which gives water another chance to seep through the mortar and cause efflorescence, as well as providing even more opportunities for infiltration. </a:t>
            </a:r>
            <a:endParaRPr lang="en-US" dirty="0"/>
          </a:p>
        </p:txBody>
      </p:sp>
      <p:sp>
        <p:nvSpPr>
          <p:cNvPr id="4" name="Slide Number Placeholder 3"/>
          <p:cNvSpPr>
            <a:spLocks noGrp="1"/>
          </p:cNvSpPr>
          <p:nvPr>
            <p:ph type="sldNum" sz="quarter" idx="10"/>
          </p:nvPr>
        </p:nvSpPr>
        <p:spPr/>
        <p:txBody>
          <a:bodyPr/>
          <a:lstStyle/>
          <a:p>
            <a:fld id="{67528340-F4F2-A54D-B38A-256F4AD16E8D}" type="slidenum">
              <a:rPr lang="en-US" smtClean="0"/>
              <a:pPr/>
              <a:t>9</a:t>
            </a:fld>
            <a:endParaRPr lang="en-US" dirty="0"/>
          </a:p>
        </p:txBody>
      </p:sp>
    </p:spTree>
    <p:extLst>
      <p:ext uri="{BB962C8B-B14F-4D97-AF65-F5344CB8AC3E}">
        <p14:creationId xmlns:p14="http://schemas.microsoft.com/office/powerpoint/2010/main" xmlns="" val="932896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CDF425-B6F3-4B24-86C3-D7A92F0E21A5}" type="datetime1">
              <a:rPr lang="en-US" smtClean="0"/>
              <a:pPr/>
              <a:t>5/24/2013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44759D-0EFF-4FB2-9CCE-04E00944F0FE}" type="slidenum">
              <a:rPr lang="en-US" smtClean="0"/>
              <a:pPr/>
              <a:t>‹#›</a:t>
            </a:fld>
            <a:endParaRPr lang="en-US" dirty="0"/>
          </a:p>
        </p:txBody>
      </p:sp>
    </p:spTree>
    <p:extLst>
      <p:ext uri="{BB962C8B-B14F-4D97-AF65-F5344CB8AC3E}">
        <p14:creationId xmlns:p14="http://schemas.microsoft.com/office/powerpoint/2010/main" xmlns="" val="1175720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DD5DDD-E800-43A7-810A-BB4731EA20D0}" type="datetime1">
              <a:rPr lang="en-US" smtClean="0"/>
              <a:pPr/>
              <a:t>5/24/2013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6BB73A-582F-4420-9A14-CB10A2B2E5E8}" type="slidenum">
              <a:rPr lang="en-US" smtClean="0"/>
              <a:pPr/>
              <a:t>‹#›</a:t>
            </a:fld>
            <a:endParaRPr lang="en-US" dirty="0"/>
          </a:p>
        </p:txBody>
      </p:sp>
    </p:spTree>
    <p:extLst>
      <p:ext uri="{BB962C8B-B14F-4D97-AF65-F5344CB8AC3E}">
        <p14:creationId xmlns:p14="http://schemas.microsoft.com/office/powerpoint/2010/main" xmlns="" val="1597744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2E4E1C-AB32-4A78-9C05-041642CF2BE8}" type="datetime1">
              <a:rPr lang="en-US" smtClean="0"/>
              <a:pPr/>
              <a:t>5/24/2013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6BB73A-582F-4420-9A14-CB10A2B2E5E8}" type="slidenum">
              <a:rPr lang="en-US" smtClean="0"/>
              <a:pPr/>
              <a:t>‹#›</a:t>
            </a:fld>
            <a:endParaRPr lang="en-US" dirty="0"/>
          </a:p>
        </p:txBody>
      </p:sp>
    </p:spTree>
    <p:extLst>
      <p:ext uri="{BB962C8B-B14F-4D97-AF65-F5344CB8AC3E}">
        <p14:creationId xmlns:p14="http://schemas.microsoft.com/office/powerpoint/2010/main" xmlns="" val="786556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260080" y="6356350"/>
            <a:ext cx="426720" cy="365125"/>
          </a:xfrm>
        </p:spPr>
        <p:txBody>
          <a:bodyPr/>
          <a:lstStyle/>
          <a:p>
            <a:fld id="{3C0F858B-5EFD-470D-9C34-15080145A666}" type="datetime1">
              <a:rPr lang="en-US" smtClean="0"/>
              <a:pPr/>
              <a:t>5/24/2013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57200" y="6356350"/>
            <a:ext cx="408432" cy="365125"/>
          </a:xfrm>
        </p:spPr>
        <p:txBody>
          <a:bodyPr/>
          <a:lstStyle/>
          <a:p>
            <a:fld id="{886BB73A-582F-4420-9A14-CB10A2B2E5E8}" type="slidenum">
              <a:rPr lang="en-US" smtClean="0"/>
              <a:pPr/>
              <a:t>‹#›</a:t>
            </a:fld>
            <a:endParaRPr lang="en-US" dirty="0"/>
          </a:p>
        </p:txBody>
      </p:sp>
    </p:spTree>
    <p:extLst>
      <p:ext uri="{BB962C8B-B14F-4D97-AF65-F5344CB8AC3E}">
        <p14:creationId xmlns:p14="http://schemas.microsoft.com/office/powerpoint/2010/main" xmlns="" val="389543696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5200E0-4575-4289-B03C-DCCC3B1C49AD}" type="datetime1">
              <a:rPr lang="en-US" smtClean="0"/>
              <a:pPr/>
              <a:t>5/24/2013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6BB73A-582F-4420-9A14-CB10A2B2E5E8}" type="slidenum">
              <a:rPr lang="en-US" smtClean="0"/>
              <a:pPr/>
              <a:t>‹#›</a:t>
            </a:fld>
            <a:endParaRPr lang="en-US" dirty="0"/>
          </a:p>
        </p:txBody>
      </p:sp>
    </p:spTree>
    <p:extLst>
      <p:ext uri="{BB962C8B-B14F-4D97-AF65-F5344CB8AC3E}">
        <p14:creationId xmlns:p14="http://schemas.microsoft.com/office/powerpoint/2010/main" xmlns="" val="1070559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1D976D5-8355-45E2-AE48-1292BB30DEA0}" type="datetime1">
              <a:rPr lang="en-US" smtClean="0"/>
              <a:pPr/>
              <a:t>5/24/2013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86BB73A-582F-4420-9A14-CB10A2B2E5E8}" type="slidenum">
              <a:rPr lang="en-US" smtClean="0"/>
              <a:pPr/>
              <a:t>‹#›</a:t>
            </a:fld>
            <a:endParaRPr lang="en-US" dirty="0"/>
          </a:p>
        </p:txBody>
      </p:sp>
    </p:spTree>
    <p:extLst>
      <p:ext uri="{BB962C8B-B14F-4D97-AF65-F5344CB8AC3E}">
        <p14:creationId xmlns:p14="http://schemas.microsoft.com/office/powerpoint/2010/main" xmlns="" val="3210262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95F54F-64DE-4B83-B85D-5AB2CEEFD178}" type="datetime1">
              <a:rPr lang="en-US" smtClean="0"/>
              <a:pPr/>
              <a:t>5/24/2013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86BB73A-582F-4420-9A14-CB10A2B2E5E8}" type="slidenum">
              <a:rPr lang="en-US" smtClean="0"/>
              <a:pPr/>
              <a:t>‹#›</a:t>
            </a:fld>
            <a:endParaRPr lang="en-US" dirty="0"/>
          </a:p>
        </p:txBody>
      </p:sp>
    </p:spTree>
    <p:extLst>
      <p:ext uri="{BB962C8B-B14F-4D97-AF65-F5344CB8AC3E}">
        <p14:creationId xmlns:p14="http://schemas.microsoft.com/office/powerpoint/2010/main" xmlns="" val="2270941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030406C-5164-483F-B2CD-73A4121A03BB}" type="datetime1">
              <a:rPr lang="en-US" smtClean="0"/>
              <a:pPr/>
              <a:t>5/24/2013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86BB73A-582F-4420-9A14-CB10A2B2E5E8}" type="slidenum">
              <a:rPr lang="en-US" smtClean="0"/>
              <a:pPr/>
              <a:t>‹#›</a:t>
            </a:fld>
            <a:endParaRPr lang="en-US" dirty="0"/>
          </a:p>
        </p:txBody>
      </p:sp>
    </p:spTree>
    <p:extLst>
      <p:ext uri="{BB962C8B-B14F-4D97-AF65-F5344CB8AC3E}">
        <p14:creationId xmlns:p14="http://schemas.microsoft.com/office/powerpoint/2010/main" xmlns="" val="3823977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BF4149-D81C-40EB-A52A-087167731720}" type="datetime1">
              <a:rPr lang="en-US" smtClean="0"/>
              <a:pPr/>
              <a:t>5/24/2013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86BB73A-582F-4420-9A14-CB10A2B2E5E8}" type="slidenum">
              <a:rPr lang="en-US" smtClean="0"/>
              <a:pPr/>
              <a:t>‹#›</a:t>
            </a:fld>
            <a:endParaRPr lang="en-US" dirty="0"/>
          </a:p>
        </p:txBody>
      </p:sp>
    </p:spTree>
    <p:extLst>
      <p:ext uri="{BB962C8B-B14F-4D97-AF65-F5344CB8AC3E}">
        <p14:creationId xmlns:p14="http://schemas.microsoft.com/office/powerpoint/2010/main" xmlns="" val="2853895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28D051-04A9-4E29-9E56-C75BE59E039D}" type="datetime1">
              <a:rPr lang="en-US" smtClean="0"/>
              <a:pPr/>
              <a:t>5/24/2013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86BB73A-582F-4420-9A14-CB10A2B2E5E8}" type="slidenum">
              <a:rPr lang="en-US" smtClean="0"/>
              <a:pPr/>
              <a:t>‹#›</a:t>
            </a:fld>
            <a:endParaRPr lang="en-US" dirty="0"/>
          </a:p>
        </p:txBody>
      </p:sp>
    </p:spTree>
    <p:extLst>
      <p:ext uri="{BB962C8B-B14F-4D97-AF65-F5344CB8AC3E}">
        <p14:creationId xmlns:p14="http://schemas.microsoft.com/office/powerpoint/2010/main" xmlns="" val="948132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392DE4-D6FC-4D50-AEE7-9E55FDCB3B66}" type="datetime1">
              <a:rPr lang="en-US" smtClean="0"/>
              <a:pPr/>
              <a:t>5/24/2013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86BB73A-582F-4420-9A14-CB10A2B2E5E8}" type="slidenum">
              <a:rPr lang="en-US" smtClean="0"/>
              <a:pPr/>
              <a:t>‹#›</a:t>
            </a:fld>
            <a:endParaRPr lang="en-US" dirty="0"/>
          </a:p>
        </p:txBody>
      </p:sp>
    </p:spTree>
    <p:extLst>
      <p:ext uri="{BB962C8B-B14F-4D97-AF65-F5344CB8AC3E}">
        <p14:creationId xmlns:p14="http://schemas.microsoft.com/office/powerpoint/2010/main" xmlns="" val="2434880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F96697-ECC6-4D02-87BC-E0E9B0214C05}" type="datetime1">
              <a:rPr lang="en-US" smtClean="0"/>
              <a:pPr/>
              <a:t>5/24/2013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6BB73A-582F-4420-9A14-CB10A2B2E5E8}" type="slidenum">
              <a:rPr lang="en-US" smtClean="0"/>
              <a:pPr/>
              <a:t>‹#›</a:t>
            </a:fld>
            <a:endParaRPr lang="en-US" dirty="0"/>
          </a:p>
        </p:txBody>
      </p:sp>
    </p:spTree>
    <p:extLst>
      <p:ext uri="{BB962C8B-B14F-4D97-AF65-F5344CB8AC3E}">
        <p14:creationId xmlns:p14="http://schemas.microsoft.com/office/powerpoint/2010/main" xmlns="" val="71336040"/>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1.emf"/></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jpeg"/><Relationship Id="rId7"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png"/><Relationship Id="rId9" Type="http://schemas.openxmlformats.org/officeDocument/2006/relationships/image" Target="../media/image1.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26.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5.jpeg"/><Relationship Id="rId7" Type="http://schemas.openxmlformats.org/officeDocument/2006/relationships/image" Target="../media/image47.jpe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46.jpeg"/><Relationship Id="rId5" Type="http://schemas.openxmlformats.org/officeDocument/2006/relationships/image" Target="../media/image38.png"/><Relationship Id="rId4" Type="http://schemas.openxmlformats.org/officeDocument/2006/relationships/image" Target="../media/image1.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2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51.jpeg"/><Relationship Id="rId4" Type="http://schemas.openxmlformats.org/officeDocument/2006/relationships/image" Target="../media/image1.emf"/></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3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33.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image" Target="../media/image1.emf"/><Relationship Id="rId7" Type="http://schemas.openxmlformats.org/officeDocument/2006/relationships/image" Target="../media/image57.jpe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55.jpeg"/><Relationship Id="rId5" Type="http://schemas.openxmlformats.org/officeDocument/2006/relationships/image" Target="../media/image56.jpeg"/><Relationship Id="rId4" Type="http://schemas.openxmlformats.org/officeDocument/2006/relationships/image" Target="../media/image50.jpeg"/><Relationship Id="rId9" Type="http://schemas.openxmlformats.org/officeDocument/2006/relationships/image" Target="../media/image59.jpeg"/></Relationships>
</file>

<file path=ppt/slides/_rels/slide3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60.jpeg"/><Relationship Id="rId4" Type="http://schemas.openxmlformats.org/officeDocument/2006/relationships/image" Target="../media/image14.jpeg"/></Relationships>
</file>

<file path=ppt/slides/_rels/slide3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3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62.jpeg"/></Relationships>
</file>

<file path=ppt/slides/_rels/slide3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64.jpeg"/><Relationship Id="rId4" Type="http://schemas.openxmlformats.org/officeDocument/2006/relationships/image" Target="../media/image63.jpeg"/></Relationships>
</file>

<file path=ppt/slides/_rels/slide38.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1.emf"/><Relationship Id="rId4" Type="http://schemas.openxmlformats.org/officeDocument/2006/relationships/image" Target="../media/image66.jpeg"/></Relationships>
</file>

<file path=ppt/slides/_rels/slide39.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1.emf"/><Relationship Id="rId4" Type="http://schemas.openxmlformats.org/officeDocument/2006/relationships/image" Target="../media/image68.jpeg"/></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1.emf"/><Relationship Id="rId4" Type="http://schemas.openxmlformats.org/officeDocument/2006/relationships/image" Target="../media/image70.jpeg"/></Relationships>
</file>

<file path=ppt/slides/_rels/slide4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72.jpeg"/><Relationship Id="rId4" Type="http://schemas.openxmlformats.org/officeDocument/2006/relationships/image" Target="../media/image71.jpeg"/></Relationships>
</file>

<file path=ppt/slides/_rels/slide4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4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74.jpeg"/></Relationships>
</file>

<file path=ppt/slides/_rels/slide44.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1.emf"/><Relationship Id="rId5" Type="http://schemas.openxmlformats.org/officeDocument/2006/relationships/image" Target="../media/image77.jpeg"/><Relationship Id="rId4" Type="http://schemas.openxmlformats.org/officeDocument/2006/relationships/image" Target="../media/image76.jpeg"/></Relationships>
</file>

<file path=ppt/slides/_rels/slide45.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1.emf"/><Relationship Id="rId4" Type="http://schemas.openxmlformats.org/officeDocument/2006/relationships/image" Target="../media/image79.jpeg"/></Relationships>
</file>

<file path=ppt/slides/_rels/slide4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81.png"/><Relationship Id="rId4" Type="http://schemas.openxmlformats.org/officeDocument/2006/relationships/image" Target="../media/image1.emf"/></Relationships>
</file>

<file path=ppt/slides/_rels/slide4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83.jpeg"/><Relationship Id="rId4" Type="http://schemas.openxmlformats.org/officeDocument/2006/relationships/image" Target="../media/image82.jpeg"/></Relationships>
</file>

<file path=ppt/slides/_rels/slide4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49.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1.emf"/><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5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86.jpeg"/><Relationship Id="rId4" Type="http://schemas.openxmlformats.org/officeDocument/2006/relationships/image" Target="../media/image85.jpeg"/></Relationships>
</file>

<file path=ppt/slides/_rels/slide5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85.jpeg"/></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8368" y="2414016"/>
            <a:ext cx="7944348" cy="2804160"/>
          </a:xfrm>
        </p:spPr>
        <p:txBody>
          <a:bodyPr>
            <a:noAutofit/>
          </a:bodyPr>
          <a:lstStyle/>
          <a:p>
            <a:r>
              <a:rPr lang="en-US" sz="5400" dirty="0" smtClean="0"/>
              <a:t>Designing a </a:t>
            </a:r>
            <a:r>
              <a:rPr lang="en-US" sz="5400" dirty="0" smtClean="0">
                <a:latin typeface="Corbel" pitchFamily="34" charset="0"/>
              </a:rPr>
              <a:t>Sustainable </a:t>
            </a:r>
            <a:r>
              <a:rPr lang="en-US" sz="5400" dirty="0" smtClean="0"/>
              <a:t>Masonry Cavity Wall Building Envelope</a:t>
            </a:r>
            <a:endParaRPr lang="en-US" sz="5400" dirty="0"/>
          </a:p>
        </p:txBody>
      </p:sp>
      <p:cxnSp>
        <p:nvCxnSpPr>
          <p:cNvPr id="4" name="Straight Connector 3"/>
          <p:cNvCxnSpPr/>
          <p:nvPr/>
        </p:nvCxnSpPr>
        <p:spPr>
          <a:xfrm>
            <a:off x="3206496" y="1901952"/>
            <a:ext cx="5071872" cy="0"/>
          </a:xfrm>
          <a:prstGeom prst="line">
            <a:avLst/>
          </a:prstGeom>
          <a:ln w="28575">
            <a:solidFill>
              <a:srgbClr val="BA570F"/>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82752" y="6150864"/>
            <a:ext cx="7595616" cy="0"/>
          </a:xfrm>
          <a:prstGeom prst="line">
            <a:avLst/>
          </a:prstGeom>
          <a:ln w="28575">
            <a:solidFill>
              <a:srgbClr val="BA570F"/>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cstate="print"/>
          <a:stretch>
            <a:fillRect/>
          </a:stretch>
        </p:blipFill>
        <p:spPr>
          <a:xfrm>
            <a:off x="8318500" y="6019800"/>
            <a:ext cx="673100" cy="685800"/>
          </a:xfrm>
          <a:prstGeom prst="rect">
            <a:avLst/>
          </a:prstGeom>
        </p:spPr>
      </p:pic>
      <p:pic>
        <p:nvPicPr>
          <p:cNvPr id="1026" name="Picture 2" descr="C:\Users\Art\Documents\Art's Documents\Mortar Net\Johnson, Gary info\Logos\Mortar Net Solutions Logo.jpg"/>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658368" y="296832"/>
            <a:ext cx="1341120" cy="160512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Slide Number Placeholder 2"/>
          <p:cNvSpPr>
            <a:spLocks noGrp="1"/>
          </p:cNvSpPr>
          <p:nvPr>
            <p:ph type="sldNum" sz="quarter" idx="12"/>
          </p:nvPr>
        </p:nvSpPr>
        <p:spPr/>
        <p:txBody>
          <a:bodyPr/>
          <a:lstStyle/>
          <a:p>
            <a:fld id="{5744759D-0EFF-4FB2-9CCE-04E00944F0FE}" type="slidenum">
              <a:rPr lang="en-US" smtClean="0"/>
              <a:pPr/>
              <a:t>1</a:t>
            </a:fld>
            <a:endParaRPr lang="en-US" dirty="0"/>
          </a:p>
        </p:txBody>
      </p:sp>
      <p:pic>
        <p:nvPicPr>
          <p:cNvPr id="10" name="Picture 3" descr="C:\Users\Art\Documents\Art's Documents\Mortar Net\Johnson, Gary info\AIA BldgEnvPresentation\Images\MasonryBuilding2.jpg"/>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6212906" y="261255"/>
            <a:ext cx="2065462" cy="1547103"/>
          </a:xfrm>
          <a:prstGeom prst="rect">
            <a:avLst/>
          </a:prstGeom>
          <a:noFill/>
          <a:ln w="28575">
            <a:solidFill>
              <a:srgbClr val="BA570F"/>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510119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206496" y="1901952"/>
            <a:ext cx="5169408" cy="0"/>
          </a:xfrm>
          <a:prstGeom prst="line">
            <a:avLst/>
          </a:prstGeom>
          <a:ln w="28575">
            <a:solidFill>
              <a:srgbClr val="BA570F"/>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82752" y="6150864"/>
            <a:ext cx="7693152" cy="0"/>
          </a:xfrm>
          <a:prstGeom prst="line">
            <a:avLst/>
          </a:prstGeom>
          <a:ln w="28575">
            <a:solidFill>
              <a:srgbClr val="BA570F"/>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3206496" y="280416"/>
            <a:ext cx="5169407" cy="1414272"/>
          </a:xfrm>
        </p:spPr>
        <p:txBody>
          <a:bodyPr>
            <a:noAutofit/>
          </a:bodyPr>
          <a:lstStyle/>
          <a:p>
            <a:r>
              <a:rPr lang="en-US" sz="2800" dirty="0" smtClean="0"/>
              <a:t>Wall Failures </a:t>
            </a:r>
            <a:r>
              <a:rPr lang="en-US" sz="3600" dirty="0" smtClean="0"/>
              <a:t/>
            </a:r>
            <a:br>
              <a:rPr lang="en-US" sz="3600" dirty="0" smtClean="0"/>
            </a:br>
            <a:r>
              <a:rPr lang="en-US" sz="3600" dirty="0" smtClean="0"/>
              <a:t>Cracks</a:t>
            </a:r>
          </a:p>
        </p:txBody>
      </p:sp>
      <p:sp>
        <p:nvSpPr>
          <p:cNvPr id="15" name="TextBox 14"/>
          <p:cNvSpPr txBox="1"/>
          <p:nvPr/>
        </p:nvSpPr>
        <p:spPr>
          <a:xfrm>
            <a:off x="154377" y="2434666"/>
            <a:ext cx="3649525" cy="2677656"/>
          </a:xfrm>
          <a:prstGeom prst="rect">
            <a:avLst/>
          </a:prstGeom>
          <a:noFill/>
        </p:spPr>
        <p:txBody>
          <a:bodyPr wrap="square" rtlCol="0">
            <a:spAutoFit/>
          </a:bodyPr>
          <a:lstStyle/>
          <a:p>
            <a:pPr marL="285750" indent="-285750">
              <a:buFont typeface="Arial" pitchFamily="34" charset="0"/>
              <a:buChar char="•"/>
            </a:pPr>
            <a:r>
              <a:rPr lang="en-US" sz="2800" dirty="0" smtClean="0"/>
              <a:t>Allows water into the building</a:t>
            </a:r>
          </a:p>
          <a:p>
            <a:pPr marL="285750" indent="-285750">
              <a:buFont typeface="Arial" pitchFamily="34" charset="0"/>
              <a:buChar char="•"/>
            </a:pPr>
            <a:r>
              <a:rPr lang="en-US" sz="2800" dirty="0" smtClean="0"/>
              <a:t>May be due to </a:t>
            </a:r>
          </a:p>
          <a:p>
            <a:pPr marL="742950" lvl="1" indent="-285750">
              <a:buFont typeface="Arial" pitchFamily="34" charset="0"/>
              <a:buChar char="•"/>
            </a:pPr>
            <a:r>
              <a:rPr lang="en-US" sz="2800" dirty="0"/>
              <a:t>W</a:t>
            </a:r>
            <a:r>
              <a:rPr lang="en-US" sz="2800" dirty="0" smtClean="0"/>
              <a:t>rong mortar mix</a:t>
            </a:r>
          </a:p>
          <a:p>
            <a:pPr marL="742950" lvl="1" indent="-285750">
              <a:buFont typeface="Arial" pitchFamily="34" charset="0"/>
              <a:buChar char="•"/>
            </a:pPr>
            <a:r>
              <a:rPr lang="en-US" sz="2800" dirty="0"/>
              <a:t>F</a:t>
            </a:r>
            <a:r>
              <a:rPr lang="en-US" sz="2800" dirty="0" smtClean="0"/>
              <a:t>oundation failure</a:t>
            </a:r>
          </a:p>
          <a:p>
            <a:pPr marL="742950" lvl="1" indent="-285750">
              <a:buFont typeface="Arial" pitchFamily="34" charset="0"/>
              <a:buChar char="•"/>
            </a:pPr>
            <a:r>
              <a:rPr lang="en-US" sz="2800" dirty="0" smtClean="0"/>
              <a:t>Bad wall details</a:t>
            </a:r>
          </a:p>
        </p:txBody>
      </p:sp>
      <p:cxnSp>
        <p:nvCxnSpPr>
          <p:cNvPr id="14" name="Straight Arrow Connector 13"/>
          <p:cNvCxnSpPr>
            <a:stCxn id="11" idx="0"/>
          </p:cNvCxnSpPr>
          <p:nvPr/>
        </p:nvCxnSpPr>
        <p:spPr>
          <a:xfrm flipV="1">
            <a:off x="4625468" y="4363876"/>
            <a:ext cx="0" cy="84555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3" cstate="print"/>
          <a:stretch>
            <a:fillRect/>
          </a:stretch>
        </p:blipFill>
        <p:spPr>
          <a:xfrm>
            <a:off x="8318500" y="6019800"/>
            <a:ext cx="673100" cy="685800"/>
          </a:xfrm>
          <a:prstGeom prst="rect">
            <a:avLst/>
          </a:prstGeom>
        </p:spPr>
      </p:pic>
      <p:sp>
        <p:nvSpPr>
          <p:cNvPr id="2" name="Slide Number Placeholder 1"/>
          <p:cNvSpPr>
            <a:spLocks noGrp="1"/>
          </p:cNvSpPr>
          <p:nvPr>
            <p:ph type="sldNum" sz="quarter" idx="12"/>
          </p:nvPr>
        </p:nvSpPr>
        <p:spPr/>
        <p:txBody>
          <a:bodyPr/>
          <a:lstStyle/>
          <a:p>
            <a:fld id="{886BB73A-582F-4420-9A14-CB10A2B2E5E8}" type="slidenum">
              <a:rPr lang="en-US" smtClean="0"/>
              <a:pPr/>
              <a:t>10</a:t>
            </a:fld>
            <a:endParaRPr lang="en-US" dirty="0"/>
          </a:p>
        </p:txBody>
      </p:sp>
      <p:pic>
        <p:nvPicPr>
          <p:cNvPr id="9218" name="Picture 2" descr="C:\Users\Art\Documents\Art's Documents\Mortar Net\Johnson, Gary info\AIA BldgEnvPresentation\Images\FlashingFailure86.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887029" y="2346593"/>
            <a:ext cx="4540447" cy="3395389"/>
          </a:xfrm>
          <a:prstGeom prst="rect">
            <a:avLst/>
          </a:prstGeom>
          <a:noFill/>
          <a:ln w="28575">
            <a:solidFill>
              <a:srgbClr val="BA570F"/>
            </a:solidFill>
          </a:ln>
          <a:extLst>
            <a:ext uri="{909E8E84-426E-40DD-AFC4-6F175D3DCCD1}">
              <a14:hiddenFill xmlns:a14="http://schemas.microsoft.com/office/drawing/2010/main" xmlns="">
                <a:solidFill>
                  <a:srgbClr val="FFFFFF"/>
                </a:solidFill>
              </a14:hiddenFill>
            </a:ext>
          </a:extLst>
        </p:spPr>
      </p:pic>
      <p:cxnSp>
        <p:nvCxnSpPr>
          <p:cNvPr id="19" name="Straight Arrow Connector 18"/>
          <p:cNvCxnSpPr/>
          <p:nvPr/>
        </p:nvCxnSpPr>
        <p:spPr>
          <a:xfrm flipV="1">
            <a:off x="5195555" y="4299904"/>
            <a:ext cx="595645" cy="101590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5195555" y="3933022"/>
            <a:ext cx="1095076" cy="137556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625724" y="5209432"/>
            <a:ext cx="1999487" cy="646331"/>
          </a:xfrm>
          <a:prstGeom prst="rect">
            <a:avLst/>
          </a:prstGeom>
          <a:solidFill>
            <a:schemeClr val="bg2"/>
          </a:solidFill>
          <a:ln w="28575">
            <a:solidFill>
              <a:schemeClr val="tx1"/>
            </a:solidFill>
          </a:ln>
        </p:spPr>
        <p:txBody>
          <a:bodyPr wrap="square" rtlCol="0">
            <a:spAutoFit/>
          </a:bodyPr>
          <a:lstStyle/>
          <a:p>
            <a:pPr algn="ctr"/>
            <a:r>
              <a:rPr lang="en-US" dirty="0" smtClean="0"/>
              <a:t>Cracks from water infiltration</a:t>
            </a:r>
            <a:endParaRPr lang="en-US" dirty="0"/>
          </a:p>
        </p:txBody>
      </p:sp>
    </p:spTree>
    <p:extLst>
      <p:ext uri="{BB962C8B-B14F-4D97-AF65-F5344CB8AC3E}">
        <p14:creationId xmlns:p14="http://schemas.microsoft.com/office/powerpoint/2010/main" xmlns="" val="22540144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Art\Documents\Art's Documents\Mortar Net\Johnson, Gary info\AIA BldgEnvPresentation\PoorDetail.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96640" y="2021840"/>
            <a:ext cx="3290815" cy="2696464"/>
          </a:xfrm>
          <a:prstGeom prst="rect">
            <a:avLst/>
          </a:prstGeom>
          <a:noFill/>
          <a:extLst>
            <a:ext uri="{909E8E84-426E-40DD-AFC4-6F175D3DCCD1}">
              <a14:hiddenFill xmlns:a14="http://schemas.microsoft.com/office/drawing/2010/main" xmlns="">
                <a:solidFill>
                  <a:srgbClr val="FFFFFF"/>
                </a:solidFill>
              </a14:hiddenFill>
            </a:ext>
          </a:extLst>
        </p:spPr>
      </p:pic>
      <p:cxnSp>
        <p:nvCxnSpPr>
          <p:cNvPr id="4" name="Straight Connector 3"/>
          <p:cNvCxnSpPr/>
          <p:nvPr/>
        </p:nvCxnSpPr>
        <p:spPr>
          <a:xfrm>
            <a:off x="3206496" y="1901952"/>
            <a:ext cx="5169408" cy="0"/>
          </a:xfrm>
          <a:prstGeom prst="line">
            <a:avLst/>
          </a:prstGeom>
          <a:ln w="28575">
            <a:solidFill>
              <a:srgbClr val="BA570F"/>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82752" y="6150864"/>
            <a:ext cx="7693152" cy="0"/>
          </a:xfrm>
          <a:prstGeom prst="line">
            <a:avLst/>
          </a:prstGeom>
          <a:ln w="28575">
            <a:solidFill>
              <a:srgbClr val="BA570F"/>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2791968" y="280416"/>
            <a:ext cx="5583935" cy="1414272"/>
          </a:xfrm>
        </p:spPr>
        <p:txBody>
          <a:bodyPr>
            <a:noAutofit/>
          </a:bodyPr>
          <a:lstStyle/>
          <a:p>
            <a:r>
              <a:rPr lang="en-US" sz="2800" dirty="0" smtClean="0"/>
              <a:t>Wall Failures </a:t>
            </a:r>
            <a:r>
              <a:rPr lang="en-US" sz="3600" dirty="0" smtClean="0"/>
              <a:t/>
            </a:r>
            <a:br>
              <a:rPr lang="en-US" sz="3600" dirty="0" smtClean="0"/>
            </a:br>
            <a:r>
              <a:rPr lang="en-US" sz="3600" dirty="0" smtClean="0"/>
              <a:t>Poor Detailing</a:t>
            </a:r>
          </a:p>
        </p:txBody>
      </p:sp>
      <p:sp>
        <p:nvSpPr>
          <p:cNvPr id="15" name="TextBox 14"/>
          <p:cNvSpPr txBox="1"/>
          <p:nvPr/>
        </p:nvSpPr>
        <p:spPr>
          <a:xfrm>
            <a:off x="287466" y="2408559"/>
            <a:ext cx="3243072" cy="3108543"/>
          </a:xfrm>
          <a:prstGeom prst="rect">
            <a:avLst/>
          </a:prstGeom>
          <a:noFill/>
        </p:spPr>
        <p:txBody>
          <a:bodyPr wrap="square" rtlCol="0">
            <a:spAutoFit/>
          </a:bodyPr>
          <a:lstStyle/>
          <a:p>
            <a:pPr marL="285750" indent="-285750">
              <a:buFont typeface="Arial" pitchFamily="34" charset="0"/>
              <a:buChar char="•"/>
            </a:pPr>
            <a:r>
              <a:rPr lang="en-US" sz="2800" dirty="0"/>
              <a:t>U</a:t>
            </a:r>
            <a:r>
              <a:rPr lang="en-US" sz="2800" dirty="0" smtClean="0"/>
              <a:t>nsealed coping at wall top</a:t>
            </a:r>
          </a:p>
          <a:p>
            <a:pPr marL="285750" indent="-285750">
              <a:buFont typeface="Arial" pitchFamily="34" charset="0"/>
              <a:buChar char="•"/>
            </a:pPr>
            <a:r>
              <a:rPr lang="en-US" sz="2800" dirty="0"/>
              <a:t>L</a:t>
            </a:r>
            <a:r>
              <a:rPr lang="en-US" sz="2800" dirty="0" smtClean="0"/>
              <a:t>ack of drainage at wall bottom</a:t>
            </a:r>
          </a:p>
          <a:p>
            <a:pPr marL="285750" indent="-285750">
              <a:buFont typeface="Arial" pitchFamily="34" charset="0"/>
              <a:buChar char="•"/>
            </a:pPr>
            <a:r>
              <a:rPr lang="en-US" sz="2800" dirty="0" smtClean="0"/>
              <a:t>Easily preventable with proper design and workmanship</a:t>
            </a:r>
          </a:p>
        </p:txBody>
      </p:sp>
      <p:sp>
        <p:nvSpPr>
          <p:cNvPr id="21" name="TextBox 20"/>
          <p:cNvSpPr txBox="1"/>
          <p:nvPr/>
        </p:nvSpPr>
        <p:spPr>
          <a:xfrm>
            <a:off x="3631086" y="3336582"/>
            <a:ext cx="852927" cy="369332"/>
          </a:xfrm>
          <a:prstGeom prst="rect">
            <a:avLst/>
          </a:prstGeom>
          <a:solidFill>
            <a:schemeClr val="bg2"/>
          </a:solidFill>
          <a:ln w="28575">
            <a:solidFill>
              <a:schemeClr val="tx1"/>
            </a:solidFill>
          </a:ln>
        </p:spPr>
        <p:txBody>
          <a:bodyPr wrap="square" rtlCol="0">
            <a:spAutoFit/>
          </a:bodyPr>
          <a:lstStyle/>
          <a:p>
            <a:pPr algn="ctr"/>
            <a:r>
              <a:rPr lang="en-US" dirty="0" smtClean="0"/>
              <a:t>Mold</a:t>
            </a:r>
            <a:endParaRPr lang="en-US" dirty="0"/>
          </a:p>
        </p:txBody>
      </p:sp>
      <p:sp>
        <p:nvSpPr>
          <p:cNvPr id="27" name="Rectangle 26"/>
          <p:cNvSpPr/>
          <p:nvPr/>
        </p:nvSpPr>
        <p:spPr>
          <a:xfrm>
            <a:off x="3596640" y="2021840"/>
            <a:ext cx="3290815" cy="2696464"/>
          </a:xfrm>
          <a:prstGeom prst="rect">
            <a:avLst/>
          </a:prstGeom>
          <a:noFill/>
          <a:ln>
            <a:solidFill>
              <a:srgbClr val="BA57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6597863" y="2799105"/>
            <a:ext cx="2107225" cy="369332"/>
          </a:xfrm>
          <a:prstGeom prst="rect">
            <a:avLst/>
          </a:prstGeom>
          <a:solidFill>
            <a:schemeClr val="bg2"/>
          </a:solidFill>
          <a:ln w="28575">
            <a:solidFill>
              <a:schemeClr val="tx1"/>
            </a:solidFill>
          </a:ln>
        </p:spPr>
        <p:txBody>
          <a:bodyPr wrap="square" rtlCol="0">
            <a:spAutoFit/>
          </a:bodyPr>
          <a:lstStyle/>
          <a:p>
            <a:pPr algn="ctr"/>
            <a:r>
              <a:rPr lang="en-US" dirty="0" smtClean="0"/>
              <a:t>Rusting metal studs</a:t>
            </a:r>
            <a:endParaRPr lang="en-US" dirty="0"/>
          </a:p>
        </p:txBody>
      </p:sp>
      <p:cxnSp>
        <p:nvCxnSpPr>
          <p:cNvPr id="22" name="Straight Arrow Connector 21"/>
          <p:cNvCxnSpPr/>
          <p:nvPr/>
        </p:nvCxnSpPr>
        <p:spPr>
          <a:xfrm flipV="1">
            <a:off x="4476846" y="3013685"/>
            <a:ext cx="293458" cy="30950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346420" y="2135683"/>
            <a:ext cx="2358667" cy="369332"/>
          </a:xfrm>
          <a:prstGeom prst="rect">
            <a:avLst/>
          </a:prstGeom>
          <a:solidFill>
            <a:schemeClr val="bg2"/>
          </a:solidFill>
          <a:ln w="28575">
            <a:solidFill>
              <a:schemeClr val="tx1"/>
            </a:solidFill>
          </a:ln>
        </p:spPr>
        <p:txBody>
          <a:bodyPr wrap="square" rtlCol="0">
            <a:spAutoFit/>
          </a:bodyPr>
          <a:lstStyle/>
          <a:p>
            <a:pPr algn="ctr"/>
            <a:r>
              <a:rPr lang="en-US" dirty="0" smtClean="0"/>
              <a:t>Water saturated EIFS</a:t>
            </a:r>
            <a:endParaRPr lang="en-US" dirty="0"/>
          </a:p>
        </p:txBody>
      </p:sp>
      <p:cxnSp>
        <p:nvCxnSpPr>
          <p:cNvPr id="31" name="Straight Arrow Connector 30"/>
          <p:cNvCxnSpPr/>
          <p:nvPr/>
        </p:nvCxnSpPr>
        <p:spPr>
          <a:xfrm flipH="1">
            <a:off x="5242047" y="2983771"/>
            <a:ext cx="135581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a:off x="5391098" y="2505015"/>
            <a:ext cx="955322" cy="13534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4" cstate="print"/>
          <a:stretch>
            <a:fillRect/>
          </a:stretch>
        </p:blipFill>
        <p:spPr>
          <a:xfrm>
            <a:off x="8318500" y="6019800"/>
            <a:ext cx="673100" cy="685800"/>
          </a:xfrm>
          <a:prstGeom prst="rect">
            <a:avLst/>
          </a:prstGeom>
        </p:spPr>
      </p:pic>
      <p:sp>
        <p:nvSpPr>
          <p:cNvPr id="2" name="Slide Number Placeholder 1"/>
          <p:cNvSpPr>
            <a:spLocks noGrp="1"/>
          </p:cNvSpPr>
          <p:nvPr>
            <p:ph type="sldNum" sz="quarter" idx="12"/>
          </p:nvPr>
        </p:nvSpPr>
        <p:spPr/>
        <p:txBody>
          <a:bodyPr/>
          <a:lstStyle/>
          <a:p>
            <a:fld id="{886BB73A-582F-4420-9A14-CB10A2B2E5E8}" type="slidenum">
              <a:rPr lang="en-US" smtClean="0"/>
              <a:pPr/>
              <a:t>11</a:t>
            </a:fld>
            <a:endParaRPr lang="en-US" dirty="0"/>
          </a:p>
        </p:txBody>
      </p:sp>
      <p:pic>
        <p:nvPicPr>
          <p:cNvPr id="7170" name="Picture 2" descr="C:\Users\Art\Documents\Art's Documents\Mortar Net\MortarNet2013\AIA BldgEnvPresentation\Images\MasCavWallCollapse2.jpg"/>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5804571" y="3590434"/>
            <a:ext cx="2952083" cy="2283944"/>
          </a:xfrm>
          <a:prstGeom prst="rect">
            <a:avLst/>
          </a:prstGeom>
          <a:noFill/>
          <a:ln w="28575">
            <a:solidFill>
              <a:srgbClr val="BA570F"/>
            </a:solidFill>
          </a:ln>
          <a:extLst>
            <a:ext uri="{909E8E84-426E-40DD-AFC4-6F175D3DCCD1}">
              <a14:hiddenFill xmlns:a14="http://schemas.microsoft.com/office/drawing/2010/main" xmlns="">
                <a:solidFill>
                  <a:srgbClr val="FFFFFF"/>
                </a:solidFill>
              </a14:hiddenFill>
            </a:ext>
          </a:extLst>
        </p:spPr>
      </p:pic>
      <p:sp>
        <p:nvSpPr>
          <p:cNvPr id="24" name="TextBox 23"/>
          <p:cNvSpPr txBox="1"/>
          <p:nvPr/>
        </p:nvSpPr>
        <p:spPr>
          <a:xfrm>
            <a:off x="3530538" y="5255188"/>
            <a:ext cx="2107225" cy="646331"/>
          </a:xfrm>
          <a:prstGeom prst="rect">
            <a:avLst/>
          </a:prstGeom>
          <a:solidFill>
            <a:schemeClr val="bg2"/>
          </a:solidFill>
          <a:ln w="28575">
            <a:solidFill>
              <a:schemeClr val="tx1"/>
            </a:solidFill>
          </a:ln>
        </p:spPr>
        <p:txBody>
          <a:bodyPr wrap="square" rtlCol="0">
            <a:spAutoFit/>
          </a:bodyPr>
          <a:lstStyle/>
          <a:p>
            <a:pPr algn="ctr"/>
            <a:r>
              <a:rPr lang="en-US" dirty="0" smtClean="0"/>
              <a:t>Wall collapse from water infiltration</a:t>
            </a:r>
            <a:endParaRPr lang="en-US" dirty="0"/>
          </a:p>
        </p:txBody>
      </p:sp>
      <p:cxnSp>
        <p:nvCxnSpPr>
          <p:cNvPr id="14" name="Straight Arrow Connector 13"/>
          <p:cNvCxnSpPr/>
          <p:nvPr/>
        </p:nvCxnSpPr>
        <p:spPr>
          <a:xfrm flipV="1">
            <a:off x="5642442" y="4732406"/>
            <a:ext cx="868527" cy="66218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232624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206496" y="1901952"/>
            <a:ext cx="5169408" cy="0"/>
          </a:xfrm>
          <a:prstGeom prst="line">
            <a:avLst/>
          </a:prstGeom>
          <a:ln w="28575">
            <a:solidFill>
              <a:srgbClr val="BA570F"/>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82752" y="6150864"/>
            <a:ext cx="7693152" cy="0"/>
          </a:xfrm>
          <a:prstGeom prst="line">
            <a:avLst/>
          </a:prstGeom>
          <a:ln w="28575">
            <a:solidFill>
              <a:srgbClr val="BA570F"/>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682752" y="280416"/>
            <a:ext cx="7693151" cy="1414272"/>
          </a:xfrm>
        </p:spPr>
        <p:txBody>
          <a:bodyPr>
            <a:noAutofit/>
          </a:bodyPr>
          <a:lstStyle/>
          <a:p>
            <a:r>
              <a:rPr lang="en-US" sz="2800" dirty="0" smtClean="0"/>
              <a:t>Wall Failures </a:t>
            </a:r>
            <a:r>
              <a:rPr lang="en-US" sz="3600" dirty="0" smtClean="0"/>
              <a:t/>
            </a:r>
            <a:br>
              <a:rPr lang="en-US" sz="3600" dirty="0" smtClean="0"/>
            </a:br>
            <a:r>
              <a:rPr lang="en-US" sz="3600" dirty="0" smtClean="0"/>
              <a:t>Poor Flashing Installation</a:t>
            </a:r>
          </a:p>
        </p:txBody>
      </p:sp>
      <p:sp>
        <p:nvSpPr>
          <p:cNvPr id="11" name="TextBox 10"/>
          <p:cNvSpPr txBox="1"/>
          <p:nvPr/>
        </p:nvSpPr>
        <p:spPr>
          <a:xfrm>
            <a:off x="4465447" y="5636120"/>
            <a:ext cx="3742944" cy="369332"/>
          </a:xfrm>
          <a:prstGeom prst="rect">
            <a:avLst/>
          </a:prstGeom>
          <a:solidFill>
            <a:schemeClr val="bg2"/>
          </a:solidFill>
          <a:ln w="28575">
            <a:solidFill>
              <a:schemeClr val="tx1"/>
            </a:solidFill>
          </a:ln>
        </p:spPr>
        <p:txBody>
          <a:bodyPr wrap="square" rtlCol="0">
            <a:spAutoFit/>
          </a:bodyPr>
          <a:lstStyle/>
          <a:p>
            <a:pPr algn="ctr"/>
            <a:r>
              <a:rPr lang="en-US" dirty="0" smtClean="0"/>
              <a:t>Flashing failure in 2 year old hospital</a:t>
            </a:r>
            <a:endParaRPr lang="en-US" dirty="0"/>
          </a:p>
        </p:txBody>
      </p:sp>
      <p:sp>
        <p:nvSpPr>
          <p:cNvPr id="22" name="TextBox 21"/>
          <p:cNvSpPr txBox="1"/>
          <p:nvPr/>
        </p:nvSpPr>
        <p:spPr>
          <a:xfrm>
            <a:off x="1081114" y="4716097"/>
            <a:ext cx="2077944" cy="646331"/>
          </a:xfrm>
          <a:prstGeom prst="rect">
            <a:avLst/>
          </a:prstGeom>
          <a:solidFill>
            <a:schemeClr val="bg2"/>
          </a:solidFill>
          <a:ln w="28575">
            <a:solidFill>
              <a:schemeClr val="tx1"/>
            </a:solidFill>
          </a:ln>
        </p:spPr>
        <p:txBody>
          <a:bodyPr wrap="square" rtlCol="0">
            <a:spAutoFit/>
          </a:bodyPr>
          <a:lstStyle/>
          <a:p>
            <a:pPr algn="ctr"/>
            <a:r>
              <a:rPr lang="en-US" dirty="0" smtClean="0"/>
              <a:t>Flashing held back</a:t>
            </a:r>
          </a:p>
          <a:p>
            <a:pPr algn="ctr"/>
            <a:r>
              <a:rPr lang="en-US" dirty="0" smtClean="0"/>
              <a:t>No metal drip edge</a:t>
            </a:r>
            <a:endParaRPr lang="en-US" dirty="0"/>
          </a:p>
        </p:txBody>
      </p:sp>
      <p:pic>
        <p:nvPicPr>
          <p:cNvPr id="24" name="Picture 23"/>
          <p:cNvPicPr>
            <a:picLocks noChangeAspect="1"/>
          </p:cNvPicPr>
          <p:nvPr/>
        </p:nvPicPr>
        <p:blipFill>
          <a:blip r:embed="rId3" cstate="print"/>
          <a:stretch>
            <a:fillRect/>
          </a:stretch>
        </p:blipFill>
        <p:spPr>
          <a:xfrm>
            <a:off x="8318500" y="6019800"/>
            <a:ext cx="673100" cy="685800"/>
          </a:xfrm>
          <a:prstGeom prst="rect">
            <a:avLst/>
          </a:prstGeom>
        </p:spPr>
      </p:pic>
      <p:sp>
        <p:nvSpPr>
          <p:cNvPr id="2" name="Slide Number Placeholder 1"/>
          <p:cNvSpPr>
            <a:spLocks noGrp="1"/>
          </p:cNvSpPr>
          <p:nvPr>
            <p:ph type="sldNum" sz="quarter" idx="12"/>
          </p:nvPr>
        </p:nvSpPr>
        <p:spPr/>
        <p:txBody>
          <a:bodyPr/>
          <a:lstStyle/>
          <a:p>
            <a:fld id="{886BB73A-582F-4420-9A14-CB10A2B2E5E8}" type="slidenum">
              <a:rPr lang="en-US" smtClean="0"/>
              <a:pPr/>
              <a:t>12</a:t>
            </a:fld>
            <a:endParaRPr lang="en-US" dirty="0"/>
          </a:p>
        </p:txBody>
      </p:sp>
      <p:pic>
        <p:nvPicPr>
          <p:cNvPr id="10242" name="Picture 2" descr="C:\Users\Art\Documents\Art's Documents\Mortar Net\Johnson, Gary info\AIA BldgEnvPresentation\Images\FailedFlashingLSU88.jpg"/>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4018788" y="2039971"/>
            <a:ext cx="4636262" cy="3477196"/>
          </a:xfrm>
          <a:prstGeom prst="rect">
            <a:avLst/>
          </a:prstGeom>
          <a:noFill/>
          <a:ln w="28575">
            <a:solidFill>
              <a:srgbClr val="BA570F"/>
            </a:solidFill>
          </a:ln>
          <a:extLst>
            <a:ext uri="{909E8E84-426E-40DD-AFC4-6F175D3DCCD1}">
              <a14:hiddenFill xmlns:a14="http://schemas.microsoft.com/office/drawing/2010/main" xmlns="">
                <a:solidFill>
                  <a:srgbClr val="FFFFFF"/>
                </a:solidFill>
              </a14:hiddenFill>
            </a:ext>
          </a:extLst>
        </p:spPr>
      </p:pic>
      <p:cxnSp>
        <p:nvCxnSpPr>
          <p:cNvPr id="14" name="Straight Arrow Connector 13"/>
          <p:cNvCxnSpPr>
            <a:stCxn id="22" idx="3"/>
          </p:cNvCxnSpPr>
          <p:nvPr/>
        </p:nvCxnSpPr>
        <p:spPr>
          <a:xfrm flipV="1">
            <a:off x="3159058" y="4417765"/>
            <a:ext cx="2129038" cy="62149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0751400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206496" y="1901952"/>
            <a:ext cx="5169408" cy="0"/>
          </a:xfrm>
          <a:prstGeom prst="line">
            <a:avLst/>
          </a:prstGeom>
          <a:ln w="28575">
            <a:solidFill>
              <a:srgbClr val="BA570F"/>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82752" y="6150864"/>
            <a:ext cx="7693152" cy="0"/>
          </a:xfrm>
          <a:prstGeom prst="line">
            <a:avLst/>
          </a:prstGeom>
          <a:ln w="28575">
            <a:solidFill>
              <a:srgbClr val="BA570F"/>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475489" y="280416"/>
            <a:ext cx="7900416" cy="1414272"/>
          </a:xfrm>
        </p:spPr>
        <p:txBody>
          <a:bodyPr>
            <a:noAutofit/>
          </a:bodyPr>
          <a:lstStyle/>
          <a:p>
            <a:r>
              <a:rPr lang="en-US" sz="2800" dirty="0" smtClean="0"/>
              <a:t>Wall Failures </a:t>
            </a:r>
            <a:r>
              <a:rPr lang="en-US" sz="3600" dirty="0" smtClean="0"/>
              <a:t/>
            </a:r>
            <a:br>
              <a:rPr lang="en-US" sz="3600" dirty="0" smtClean="0"/>
            </a:br>
            <a:r>
              <a:rPr lang="en-US" sz="3600" dirty="0" smtClean="0"/>
              <a:t>Poor Flashing Installation</a:t>
            </a:r>
          </a:p>
        </p:txBody>
      </p:sp>
      <p:pic>
        <p:nvPicPr>
          <p:cNvPr id="12" name="Picture 11"/>
          <p:cNvPicPr>
            <a:picLocks noChangeAspect="1"/>
          </p:cNvPicPr>
          <p:nvPr/>
        </p:nvPicPr>
        <p:blipFill>
          <a:blip r:embed="rId3" cstate="print"/>
          <a:stretch>
            <a:fillRect/>
          </a:stretch>
        </p:blipFill>
        <p:spPr>
          <a:xfrm>
            <a:off x="8318500" y="6019800"/>
            <a:ext cx="673100" cy="685800"/>
          </a:xfrm>
          <a:prstGeom prst="rect">
            <a:avLst/>
          </a:prstGeom>
        </p:spPr>
      </p:pic>
      <p:sp>
        <p:nvSpPr>
          <p:cNvPr id="2" name="Slide Number Placeholder 1"/>
          <p:cNvSpPr>
            <a:spLocks noGrp="1"/>
          </p:cNvSpPr>
          <p:nvPr>
            <p:ph type="sldNum" sz="quarter" idx="12"/>
          </p:nvPr>
        </p:nvSpPr>
        <p:spPr/>
        <p:txBody>
          <a:bodyPr/>
          <a:lstStyle/>
          <a:p>
            <a:fld id="{886BB73A-582F-4420-9A14-CB10A2B2E5E8}" type="slidenum">
              <a:rPr lang="en-US" smtClean="0"/>
              <a:pPr/>
              <a:t>13</a:t>
            </a:fld>
            <a:endParaRPr lang="en-US" dirty="0"/>
          </a:p>
        </p:txBody>
      </p:sp>
      <p:pic>
        <p:nvPicPr>
          <p:cNvPr id="11266" name="Picture 2" descr="C:\Users\Art\Documents\Art's Documents\Mortar Net\Johnson, Gary info\AIA BldgEnvPresentation\Images\Flashingfailure90.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82084" y="2537495"/>
            <a:ext cx="6694488" cy="2693988"/>
          </a:xfrm>
          <a:prstGeom prst="rect">
            <a:avLst/>
          </a:prstGeom>
          <a:noFill/>
          <a:ln w="28575">
            <a:solidFill>
              <a:srgbClr val="BA570F"/>
            </a:solidFill>
          </a:ln>
          <a:extLst>
            <a:ext uri="{909E8E84-426E-40DD-AFC4-6F175D3DCCD1}">
              <a14:hiddenFill xmlns:a14="http://schemas.microsoft.com/office/drawing/2010/main" xmlns="">
                <a:solidFill>
                  <a:srgbClr val="FFFFFF"/>
                </a:solidFill>
              </a14:hiddenFill>
            </a:ext>
          </a:extLst>
        </p:spPr>
      </p:pic>
      <p:sp>
        <p:nvSpPr>
          <p:cNvPr id="29" name="TextBox 28"/>
          <p:cNvSpPr txBox="1"/>
          <p:nvPr/>
        </p:nvSpPr>
        <p:spPr>
          <a:xfrm>
            <a:off x="682752" y="4908317"/>
            <a:ext cx="1923289" cy="646331"/>
          </a:xfrm>
          <a:prstGeom prst="rect">
            <a:avLst/>
          </a:prstGeom>
          <a:solidFill>
            <a:schemeClr val="bg2"/>
          </a:solidFill>
          <a:ln w="28575">
            <a:solidFill>
              <a:schemeClr val="tx1"/>
            </a:solidFill>
          </a:ln>
        </p:spPr>
        <p:txBody>
          <a:bodyPr wrap="square" rtlCol="0">
            <a:spAutoFit/>
          </a:bodyPr>
          <a:lstStyle/>
          <a:p>
            <a:pPr algn="ctr"/>
            <a:r>
              <a:rPr lang="en-US" dirty="0" smtClean="0"/>
              <a:t>Rusting structural steel</a:t>
            </a:r>
            <a:endParaRPr lang="en-US" dirty="0"/>
          </a:p>
        </p:txBody>
      </p:sp>
      <p:cxnSp>
        <p:nvCxnSpPr>
          <p:cNvPr id="33" name="Straight Arrow Connector 32"/>
          <p:cNvCxnSpPr/>
          <p:nvPr/>
        </p:nvCxnSpPr>
        <p:spPr>
          <a:xfrm flipV="1">
            <a:off x="2606041" y="4351663"/>
            <a:ext cx="600455" cy="55665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294374" y="4910759"/>
            <a:ext cx="2360676" cy="646331"/>
          </a:xfrm>
          <a:prstGeom prst="rect">
            <a:avLst/>
          </a:prstGeom>
          <a:solidFill>
            <a:schemeClr val="bg2"/>
          </a:solidFill>
          <a:ln w="28575">
            <a:solidFill>
              <a:schemeClr val="tx1"/>
            </a:solidFill>
          </a:ln>
        </p:spPr>
        <p:txBody>
          <a:bodyPr wrap="square" rtlCol="0">
            <a:spAutoFit/>
          </a:bodyPr>
          <a:lstStyle/>
          <a:p>
            <a:pPr algn="ctr"/>
            <a:r>
              <a:rPr lang="en-US" dirty="0" smtClean="0"/>
              <a:t>Flashing does not seal corner</a:t>
            </a:r>
            <a:endParaRPr lang="en-US" dirty="0"/>
          </a:p>
        </p:txBody>
      </p:sp>
      <p:cxnSp>
        <p:nvCxnSpPr>
          <p:cNvPr id="41" name="Straight Arrow Connector 40"/>
          <p:cNvCxnSpPr/>
          <p:nvPr/>
        </p:nvCxnSpPr>
        <p:spPr>
          <a:xfrm flipH="1" flipV="1">
            <a:off x="3907956" y="4629990"/>
            <a:ext cx="2386418" cy="29560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5558805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206496" y="1901952"/>
            <a:ext cx="5169408" cy="0"/>
          </a:xfrm>
          <a:prstGeom prst="line">
            <a:avLst/>
          </a:prstGeom>
          <a:ln w="28575">
            <a:solidFill>
              <a:srgbClr val="BA570F"/>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82752" y="6150864"/>
            <a:ext cx="7693152" cy="0"/>
          </a:xfrm>
          <a:prstGeom prst="line">
            <a:avLst/>
          </a:prstGeom>
          <a:ln w="28575">
            <a:solidFill>
              <a:srgbClr val="BA570F"/>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1112520" y="280416"/>
            <a:ext cx="7263383" cy="1414272"/>
          </a:xfrm>
        </p:spPr>
        <p:txBody>
          <a:bodyPr>
            <a:noAutofit/>
          </a:bodyPr>
          <a:lstStyle/>
          <a:p>
            <a:r>
              <a:rPr lang="en-US" sz="2800" dirty="0" smtClean="0"/>
              <a:t>Wall Failures </a:t>
            </a:r>
            <a:r>
              <a:rPr lang="en-US" sz="3600" dirty="0" smtClean="0"/>
              <a:t/>
            </a:r>
            <a:br>
              <a:rPr lang="en-US" sz="3600" dirty="0" smtClean="0"/>
            </a:br>
            <a:r>
              <a:rPr lang="en-US" sz="3600" dirty="0" smtClean="0"/>
              <a:t>UV-Damaged Flashing</a:t>
            </a:r>
          </a:p>
        </p:txBody>
      </p:sp>
      <p:sp>
        <p:nvSpPr>
          <p:cNvPr id="11" name="TextBox 10"/>
          <p:cNvSpPr txBox="1"/>
          <p:nvPr/>
        </p:nvSpPr>
        <p:spPr>
          <a:xfrm>
            <a:off x="2912362" y="5636542"/>
            <a:ext cx="3233927" cy="369332"/>
          </a:xfrm>
          <a:prstGeom prst="rect">
            <a:avLst/>
          </a:prstGeom>
          <a:solidFill>
            <a:schemeClr val="bg2"/>
          </a:solidFill>
          <a:ln w="28575">
            <a:solidFill>
              <a:schemeClr val="tx1"/>
            </a:solidFill>
          </a:ln>
        </p:spPr>
        <p:txBody>
          <a:bodyPr wrap="square" rtlCol="0">
            <a:spAutoFit/>
          </a:bodyPr>
          <a:lstStyle/>
          <a:p>
            <a:pPr algn="ctr"/>
            <a:r>
              <a:rPr lang="en-US" dirty="0" smtClean="0"/>
              <a:t>New VS. UV-damaged flashing</a:t>
            </a:r>
            <a:endParaRPr lang="en-US" dirty="0"/>
          </a:p>
        </p:txBody>
      </p:sp>
      <p:pic>
        <p:nvPicPr>
          <p:cNvPr id="24579" name="Picture 3" descr="C:\Users\Art\Documents\Art's Documents\Mortar Net\Johnson, Gary info\AIA BldgEnvPresentation\UVDamageFlashing.jpg"/>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1957536" y="2078181"/>
            <a:ext cx="5143581" cy="3404345"/>
          </a:xfrm>
          <a:prstGeom prst="rect">
            <a:avLst/>
          </a:prstGeom>
          <a:noFill/>
          <a:ln w="28575">
            <a:solidFill>
              <a:srgbClr val="BA570F"/>
            </a:solidFill>
          </a:ln>
          <a:extLst>
            <a:ext uri="{909E8E84-426E-40DD-AFC4-6F175D3DCCD1}">
              <a14:hiddenFill xmlns:a14="http://schemas.microsoft.com/office/drawing/2010/main" xmlns="">
                <a:solidFill>
                  <a:srgbClr val="FFFFFF"/>
                </a:solidFill>
              </a14:hiddenFill>
            </a:ext>
          </a:extLst>
        </p:spPr>
      </p:pic>
      <p:sp>
        <p:nvSpPr>
          <p:cNvPr id="22" name="TextBox 21"/>
          <p:cNvSpPr txBox="1"/>
          <p:nvPr/>
        </p:nvSpPr>
        <p:spPr>
          <a:xfrm>
            <a:off x="6902038" y="2881768"/>
            <a:ext cx="2164080" cy="646331"/>
          </a:xfrm>
          <a:prstGeom prst="rect">
            <a:avLst/>
          </a:prstGeom>
          <a:solidFill>
            <a:schemeClr val="bg2"/>
          </a:solidFill>
          <a:ln w="28575">
            <a:solidFill>
              <a:schemeClr val="tx1"/>
            </a:solidFill>
          </a:ln>
        </p:spPr>
        <p:txBody>
          <a:bodyPr wrap="square" rtlCol="0">
            <a:spAutoFit/>
          </a:bodyPr>
          <a:lstStyle/>
          <a:p>
            <a:pPr algn="ctr"/>
            <a:r>
              <a:rPr lang="en-US" dirty="0" smtClean="0"/>
              <a:t>UV exposure results in curling, shrinkage </a:t>
            </a:r>
            <a:endParaRPr lang="en-US" dirty="0"/>
          </a:p>
        </p:txBody>
      </p:sp>
      <p:sp>
        <p:nvSpPr>
          <p:cNvPr id="29" name="TextBox 28"/>
          <p:cNvSpPr txBox="1"/>
          <p:nvPr/>
        </p:nvSpPr>
        <p:spPr>
          <a:xfrm>
            <a:off x="365760" y="4267642"/>
            <a:ext cx="1493521" cy="369332"/>
          </a:xfrm>
          <a:prstGeom prst="rect">
            <a:avLst/>
          </a:prstGeom>
          <a:solidFill>
            <a:schemeClr val="bg2"/>
          </a:solidFill>
          <a:ln w="28575">
            <a:solidFill>
              <a:schemeClr val="tx1"/>
            </a:solidFill>
          </a:ln>
        </p:spPr>
        <p:txBody>
          <a:bodyPr wrap="square" rtlCol="0">
            <a:spAutoFit/>
          </a:bodyPr>
          <a:lstStyle/>
          <a:p>
            <a:pPr algn="ctr"/>
            <a:r>
              <a:rPr lang="en-US" dirty="0" smtClean="0"/>
              <a:t>New flashing</a:t>
            </a:r>
            <a:endParaRPr lang="en-US" dirty="0"/>
          </a:p>
        </p:txBody>
      </p:sp>
      <p:cxnSp>
        <p:nvCxnSpPr>
          <p:cNvPr id="33" name="Straight Arrow Connector 32"/>
          <p:cNvCxnSpPr/>
          <p:nvPr/>
        </p:nvCxnSpPr>
        <p:spPr>
          <a:xfrm flipV="1">
            <a:off x="1859281" y="4283932"/>
            <a:ext cx="1456943" cy="16359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22" idx="1"/>
          </p:cNvCxnSpPr>
          <p:nvPr/>
        </p:nvCxnSpPr>
        <p:spPr>
          <a:xfrm flipH="1">
            <a:off x="6010417" y="3204934"/>
            <a:ext cx="891621" cy="107899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4" cstate="print"/>
          <a:stretch>
            <a:fillRect/>
          </a:stretch>
        </p:blipFill>
        <p:spPr>
          <a:xfrm>
            <a:off x="8318500" y="6019800"/>
            <a:ext cx="673100" cy="685800"/>
          </a:xfrm>
          <a:prstGeom prst="rect">
            <a:avLst/>
          </a:prstGeom>
        </p:spPr>
      </p:pic>
      <p:sp>
        <p:nvSpPr>
          <p:cNvPr id="2" name="Slide Number Placeholder 1"/>
          <p:cNvSpPr>
            <a:spLocks noGrp="1"/>
          </p:cNvSpPr>
          <p:nvPr>
            <p:ph type="sldNum" sz="quarter" idx="12"/>
          </p:nvPr>
        </p:nvSpPr>
        <p:spPr/>
        <p:txBody>
          <a:bodyPr/>
          <a:lstStyle/>
          <a:p>
            <a:fld id="{886BB73A-582F-4420-9A14-CB10A2B2E5E8}" type="slidenum">
              <a:rPr lang="en-US" smtClean="0"/>
              <a:pPr/>
              <a:t>14</a:t>
            </a:fld>
            <a:endParaRPr lang="en-US" dirty="0"/>
          </a:p>
        </p:txBody>
      </p:sp>
    </p:spTree>
    <p:extLst>
      <p:ext uri="{BB962C8B-B14F-4D97-AF65-F5344CB8AC3E}">
        <p14:creationId xmlns:p14="http://schemas.microsoft.com/office/powerpoint/2010/main" xmlns="" val="33051083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206496" y="1901952"/>
            <a:ext cx="5169408" cy="0"/>
          </a:xfrm>
          <a:prstGeom prst="line">
            <a:avLst/>
          </a:prstGeom>
          <a:ln w="28575">
            <a:solidFill>
              <a:srgbClr val="BA570F"/>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82752" y="6150864"/>
            <a:ext cx="7693152" cy="0"/>
          </a:xfrm>
          <a:prstGeom prst="line">
            <a:avLst/>
          </a:prstGeom>
          <a:ln w="28575">
            <a:solidFill>
              <a:srgbClr val="BA570F"/>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1421177" y="280416"/>
            <a:ext cx="7053880" cy="1414272"/>
          </a:xfrm>
        </p:spPr>
        <p:txBody>
          <a:bodyPr>
            <a:noAutofit/>
          </a:bodyPr>
          <a:lstStyle/>
          <a:p>
            <a:r>
              <a:rPr lang="en-US" sz="2800" dirty="0" smtClean="0"/>
              <a:t>Wall Failures </a:t>
            </a:r>
            <a:r>
              <a:rPr lang="en-US" sz="3600" dirty="0" smtClean="0"/>
              <a:t/>
            </a:r>
            <a:br>
              <a:rPr lang="en-US" sz="3600" dirty="0" smtClean="0"/>
            </a:br>
            <a:r>
              <a:rPr lang="en-US" sz="3600" dirty="0" smtClean="0"/>
              <a:t>Rubberized Asphalt Flashing “Drool”</a:t>
            </a:r>
          </a:p>
        </p:txBody>
      </p:sp>
      <p:pic>
        <p:nvPicPr>
          <p:cNvPr id="28674" name="Picture 2" descr="C:\Users\Art\Documents\Art's Documents\Mortar Net\Johnson, Gary info\AIA BldgEnvPresentation\FlashingDrool.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09928" y="2073720"/>
            <a:ext cx="5638800" cy="3752850"/>
          </a:xfrm>
          <a:prstGeom prst="rect">
            <a:avLst/>
          </a:prstGeom>
          <a:noFill/>
          <a:ln w="28575">
            <a:solidFill>
              <a:srgbClr val="BA570F"/>
            </a:solidFill>
          </a:ln>
          <a:extLst>
            <a:ext uri="{909E8E84-426E-40DD-AFC4-6F175D3DCCD1}">
              <a14:hiddenFill xmlns:a14="http://schemas.microsoft.com/office/drawing/2010/main" xmlns="">
                <a:solidFill>
                  <a:srgbClr val="FFFFFF"/>
                </a:solidFill>
              </a14:hiddenFill>
            </a:ext>
          </a:extLst>
        </p:spPr>
      </p:pic>
      <p:sp>
        <p:nvSpPr>
          <p:cNvPr id="18" name="TextBox 17"/>
          <p:cNvSpPr txBox="1"/>
          <p:nvPr/>
        </p:nvSpPr>
        <p:spPr>
          <a:xfrm>
            <a:off x="178129" y="4809379"/>
            <a:ext cx="2648197" cy="923330"/>
          </a:xfrm>
          <a:prstGeom prst="rect">
            <a:avLst/>
          </a:prstGeom>
          <a:solidFill>
            <a:schemeClr val="bg2"/>
          </a:solidFill>
          <a:ln w="28575">
            <a:solidFill>
              <a:schemeClr val="tx1"/>
            </a:solidFill>
          </a:ln>
        </p:spPr>
        <p:txBody>
          <a:bodyPr wrap="square" rtlCol="0">
            <a:spAutoFit/>
          </a:bodyPr>
          <a:lstStyle/>
          <a:p>
            <a:pPr algn="ctr"/>
            <a:r>
              <a:rPr lang="en-US" dirty="0" smtClean="0"/>
              <a:t>Liquefied RA membrane “drools” down the building face</a:t>
            </a:r>
            <a:endParaRPr lang="en-US" dirty="0"/>
          </a:p>
        </p:txBody>
      </p:sp>
      <p:cxnSp>
        <p:nvCxnSpPr>
          <p:cNvPr id="17" name="Straight Arrow Connector 16"/>
          <p:cNvCxnSpPr/>
          <p:nvPr/>
        </p:nvCxnSpPr>
        <p:spPr>
          <a:xfrm flipV="1">
            <a:off x="2826326" y="4340354"/>
            <a:ext cx="1125069" cy="46902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467856" y="2364410"/>
            <a:ext cx="2362964" cy="646331"/>
          </a:xfrm>
          <a:prstGeom prst="rect">
            <a:avLst/>
          </a:prstGeom>
          <a:solidFill>
            <a:schemeClr val="bg2"/>
          </a:solidFill>
          <a:ln w="28575">
            <a:solidFill>
              <a:schemeClr val="tx1"/>
            </a:solidFill>
          </a:ln>
        </p:spPr>
        <p:txBody>
          <a:bodyPr wrap="square" rtlCol="0">
            <a:spAutoFit/>
          </a:bodyPr>
          <a:lstStyle/>
          <a:p>
            <a:pPr algn="ctr"/>
            <a:r>
              <a:rPr lang="en-US" dirty="0" smtClean="0"/>
              <a:t>Partially obstructed corrugated weep vent </a:t>
            </a:r>
            <a:endParaRPr lang="en-US" dirty="0"/>
          </a:p>
        </p:txBody>
      </p:sp>
      <p:cxnSp>
        <p:nvCxnSpPr>
          <p:cNvPr id="24" name="Straight Arrow Connector 23"/>
          <p:cNvCxnSpPr/>
          <p:nvPr/>
        </p:nvCxnSpPr>
        <p:spPr>
          <a:xfrm flipH="1">
            <a:off x="5379522" y="2687575"/>
            <a:ext cx="1088334" cy="31165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4" cstate="print"/>
          <a:stretch>
            <a:fillRect/>
          </a:stretch>
        </p:blipFill>
        <p:spPr>
          <a:xfrm>
            <a:off x="8318500" y="6019800"/>
            <a:ext cx="673100" cy="685800"/>
          </a:xfrm>
          <a:prstGeom prst="rect">
            <a:avLst/>
          </a:prstGeom>
        </p:spPr>
      </p:pic>
      <p:sp>
        <p:nvSpPr>
          <p:cNvPr id="2" name="Slide Number Placeholder 1"/>
          <p:cNvSpPr>
            <a:spLocks noGrp="1"/>
          </p:cNvSpPr>
          <p:nvPr>
            <p:ph type="sldNum" sz="quarter" idx="12"/>
          </p:nvPr>
        </p:nvSpPr>
        <p:spPr/>
        <p:txBody>
          <a:bodyPr/>
          <a:lstStyle/>
          <a:p>
            <a:fld id="{886BB73A-582F-4420-9A14-CB10A2B2E5E8}" type="slidenum">
              <a:rPr lang="en-US" smtClean="0"/>
              <a:pPr/>
              <a:t>15</a:t>
            </a:fld>
            <a:endParaRPr lang="en-US" dirty="0"/>
          </a:p>
        </p:txBody>
      </p:sp>
    </p:spTree>
    <p:extLst>
      <p:ext uri="{BB962C8B-B14F-4D97-AF65-F5344CB8AC3E}">
        <p14:creationId xmlns:p14="http://schemas.microsoft.com/office/powerpoint/2010/main" xmlns="" val="25907734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206496" y="1901952"/>
            <a:ext cx="5169408" cy="0"/>
          </a:xfrm>
          <a:prstGeom prst="line">
            <a:avLst/>
          </a:prstGeom>
          <a:ln w="28575">
            <a:solidFill>
              <a:srgbClr val="BA570F"/>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82752" y="6150864"/>
            <a:ext cx="7693152" cy="0"/>
          </a:xfrm>
          <a:prstGeom prst="line">
            <a:avLst/>
          </a:prstGeom>
          <a:ln w="28575">
            <a:solidFill>
              <a:srgbClr val="BA570F"/>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2097436" y="280416"/>
            <a:ext cx="6278468" cy="1414272"/>
          </a:xfrm>
          <a:ln w="28575">
            <a:noFill/>
          </a:ln>
        </p:spPr>
        <p:txBody>
          <a:bodyPr>
            <a:noAutofit/>
          </a:bodyPr>
          <a:lstStyle/>
          <a:p>
            <a:r>
              <a:rPr lang="en-US" sz="2800" dirty="0" smtClean="0"/>
              <a:t>Wall Failures</a:t>
            </a:r>
            <a:r>
              <a:rPr lang="en-US" sz="3600" dirty="0" smtClean="0"/>
              <a:t/>
            </a:r>
            <a:br>
              <a:rPr lang="en-US" sz="3600" dirty="0" smtClean="0"/>
            </a:br>
            <a:r>
              <a:rPr lang="en-US" sz="3600" dirty="0" smtClean="0"/>
              <a:t>No Termination Bar</a:t>
            </a:r>
          </a:p>
        </p:txBody>
      </p:sp>
      <p:sp>
        <p:nvSpPr>
          <p:cNvPr id="35" name="TextBox 34"/>
          <p:cNvSpPr txBox="1"/>
          <p:nvPr/>
        </p:nvSpPr>
        <p:spPr>
          <a:xfrm>
            <a:off x="1364852" y="5272224"/>
            <a:ext cx="3206216" cy="646331"/>
          </a:xfrm>
          <a:prstGeom prst="rect">
            <a:avLst/>
          </a:prstGeom>
          <a:solidFill>
            <a:schemeClr val="bg2"/>
          </a:solidFill>
          <a:ln w="28575">
            <a:solidFill>
              <a:schemeClr val="tx1"/>
            </a:solidFill>
          </a:ln>
        </p:spPr>
        <p:txBody>
          <a:bodyPr wrap="square" rtlCol="0">
            <a:spAutoFit/>
          </a:bodyPr>
          <a:lstStyle/>
          <a:p>
            <a:pPr algn="ctr"/>
            <a:r>
              <a:rPr lang="en-US" dirty="0" smtClean="0"/>
              <a:t>Spec termination bars for all flashing, including peel &amp; stick</a:t>
            </a:r>
            <a:endParaRPr lang="en-US" dirty="0"/>
          </a:p>
        </p:txBody>
      </p:sp>
      <p:pic>
        <p:nvPicPr>
          <p:cNvPr id="16" name="Content Placeholder 7" descr="Flashing 12-03-05 050"/>
          <p:cNvPicPr>
            <a:picLocks noGrp="1" noChangeAspect="1" noChangeArrowheads="1"/>
          </p:cNvPicPr>
          <p:nvPr>
            <p:ph idx="1"/>
          </p:nvPr>
        </p:nvPicPr>
        <p:blipFill>
          <a:blip r:embed="rId3" cstate="print"/>
          <a:srcRect/>
          <a:stretch>
            <a:fillRect/>
          </a:stretch>
        </p:blipFill>
        <p:spPr bwMode="auto">
          <a:xfrm>
            <a:off x="5017104" y="2804793"/>
            <a:ext cx="3358800" cy="3113762"/>
          </a:xfrm>
          <a:prstGeom prst="rect">
            <a:avLst/>
          </a:prstGeom>
          <a:noFill/>
          <a:ln w="28575">
            <a:solidFill>
              <a:srgbClr val="BA570F"/>
            </a:solidFill>
            <a:miter lim="800000"/>
            <a:headEnd/>
            <a:tailEnd/>
          </a:ln>
        </p:spPr>
      </p:pic>
      <p:cxnSp>
        <p:nvCxnSpPr>
          <p:cNvPr id="27" name="Straight Arrow Connector 26"/>
          <p:cNvCxnSpPr/>
          <p:nvPr/>
        </p:nvCxnSpPr>
        <p:spPr>
          <a:xfrm flipV="1">
            <a:off x="4529328" y="4296578"/>
            <a:ext cx="2048202" cy="97564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4" cstate="print"/>
          <a:stretch>
            <a:fillRect/>
          </a:stretch>
        </p:blipFill>
        <p:spPr>
          <a:xfrm>
            <a:off x="8318500" y="6019800"/>
            <a:ext cx="673100" cy="685800"/>
          </a:xfrm>
          <a:prstGeom prst="rect">
            <a:avLst/>
          </a:prstGeom>
        </p:spPr>
      </p:pic>
      <p:sp>
        <p:nvSpPr>
          <p:cNvPr id="6" name="Slide Number Placeholder 5"/>
          <p:cNvSpPr>
            <a:spLocks noGrp="1"/>
          </p:cNvSpPr>
          <p:nvPr>
            <p:ph type="sldNum" sz="quarter" idx="12"/>
          </p:nvPr>
        </p:nvSpPr>
        <p:spPr/>
        <p:txBody>
          <a:bodyPr/>
          <a:lstStyle/>
          <a:p>
            <a:fld id="{886BB73A-582F-4420-9A14-CB10A2B2E5E8}" type="slidenum">
              <a:rPr lang="en-US" smtClean="0"/>
              <a:pPr/>
              <a:t>16</a:t>
            </a:fld>
            <a:endParaRPr lang="en-US" dirty="0"/>
          </a:p>
        </p:txBody>
      </p:sp>
      <p:pic>
        <p:nvPicPr>
          <p:cNvPr id="1026" name="Picture 2" descr="C:\Users\Art Fox\Documents\Johnson, Gary info\AIA BldgEnvPresentation\Images\Flashingfailure90.jpg"/>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442510" y="2433267"/>
            <a:ext cx="4086818" cy="1644612"/>
          </a:xfrm>
          <a:prstGeom prst="rect">
            <a:avLst/>
          </a:prstGeom>
          <a:noFill/>
          <a:ln w="28575">
            <a:solidFill>
              <a:srgbClr val="BA570F"/>
            </a:solidFill>
          </a:ln>
          <a:extLst>
            <a:ext uri="{909E8E84-426E-40DD-AFC4-6F175D3DCCD1}">
              <a14:hiddenFill xmlns:a14="http://schemas.microsoft.com/office/drawing/2010/main" xmlns="">
                <a:solidFill>
                  <a:srgbClr val="FFFFFF"/>
                </a:solidFill>
              </a14:hiddenFill>
            </a:ext>
          </a:extLst>
        </p:spPr>
      </p:pic>
      <p:sp>
        <p:nvSpPr>
          <p:cNvPr id="18" name="TextBox 17"/>
          <p:cNvSpPr txBox="1"/>
          <p:nvPr/>
        </p:nvSpPr>
        <p:spPr>
          <a:xfrm>
            <a:off x="442510" y="4444124"/>
            <a:ext cx="3666782" cy="369332"/>
          </a:xfrm>
          <a:prstGeom prst="rect">
            <a:avLst/>
          </a:prstGeom>
          <a:solidFill>
            <a:schemeClr val="bg2"/>
          </a:solidFill>
          <a:ln w="28575">
            <a:solidFill>
              <a:schemeClr val="tx1"/>
            </a:solidFill>
          </a:ln>
        </p:spPr>
        <p:txBody>
          <a:bodyPr wrap="square" rtlCol="0">
            <a:spAutoFit/>
          </a:bodyPr>
          <a:lstStyle/>
          <a:p>
            <a:pPr algn="ctr"/>
            <a:r>
              <a:rPr lang="en-US" dirty="0" smtClean="0"/>
              <a:t>Flashing failure – no termination bar</a:t>
            </a:r>
            <a:endParaRPr lang="en-US" dirty="0"/>
          </a:p>
        </p:txBody>
      </p:sp>
      <p:cxnSp>
        <p:nvCxnSpPr>
          <p:cNvPr id="19" name="Straight Arrow Connector 18"/>
          <p:cNvCxnSpPr>
            <a:stCxn id="18" idx="0"/>
          </p:cNvCxnSpPr>
          <p:nvPr/>
        </p:nvCxnSpPr>
        <p:spPr>
          <a:xfrm flipV="1">
            <a:off x="2275901" y="2996588"/>
            <a:ext cx="692059" cy="144753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3106788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206496" y="1901952"/>
            <a:ext cx="5169408" cy="0"/>
          </a:xfrm>
          <a:prstGeom prst="line">
            <a:avLst/>
          </a:prstGeom>
          <a:ln w="28575">
            <a:solidFill>
              <a:srgbClr val="BA570F"/>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82752" y="6150864"/>
            <a:ext cx="7693152" cy="0"/>
          </a:xfrm>
          <a:prstGeom prst="line">
            <a:avLst/>
          </a:prstGeom>
          <a:ln w="28575">
            <a:solidFill>
              <a:srgbClr val="BA570F"/>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2298360" y="280416"/>
            <a:ext cx="6077544" cy="1414272"/>
          </a:xfrm>
        </p:spPr>
        <p:txBody>
          <a:bodyPr>
            <a:noAutofit/>
          </a:bodyPr>
          <a:lstStyle/>
          <a:p>
            <a:r>
              <a:rPr lang="en-US" sz="2800" dirty="0" smtClean="0"/>
              <a:t>Wall Failures </a:t>
            </a:r>
            <a:r>
              <a:rPr lang="en-US" sz="3600" dirty="0" smtClean="0"/>
              <a:t/>
            </a:r>
            <a:br>
              <a:rPr lang="en-US" sz="3600" dirty="0" smtClean="0"/>
            </a:br>
            <a:r>
              <a:rPr lang="en-US" sz="3600" dirty="0" smtClean="0"/>
              <a:t>Mold</a:t>
            </a:r>
          </a:p>
        </p:txBody>
      </p:sp>
      <p:pic>
        <p:nvPicPr>
          <p:cNvPr id="29698" name="Picture 2" descr="C:\Users\Art\Documents\Art's Documents\Mortar Net\Johnson, Gary info\AIA BldgEnvPresentation\MoldSpores.jpg"/>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457200" y="253685"/>
            <a:ext cx="2493455" cy="1870091"/>
          </a:xfrm>
          <a:prstGeom prst="rect">
            <a:avLst/>
          </a:prstGeom>
          <a:noFill/>
          <a:ln w="28575">
            <a:solidFill>
              <a:srgbClr val="BA570F"/>
            </a:solidFill>
          </a:ln>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284320" y="2839226"/>
            <a:ext cx="3828288" cy="3323987"/>
          </a:xfrm>
          <a:prstGeom prst="rect">
            <a:avLst/>
          </a:prstGeom>
          <a:noFill/>
        </p:spPr>
        <p:txBody>
          <a:bodyPr wrap="square" rtlCol="0">
            <a:spAutoFit/>
          </a:bodyPr>
          <a:lstStyle/>
          <a:p>
            <a:r>
              <a:rPr lang="en-US" sz="2400" dirty="0" smtClean="0"/>
              <a:t>4 types of destructive mold :</a:t>
            </a:r>
          </a:p>
          <a:p>
            <a:pPr marL="285750" indent="-285750">
              <a:buFont typeface="Arial" pitchFamily="34" charset="0"/>
              <a:buChar char="•"/>
            </a:pPr>
            <a:r>
              <a:rPr lang="en-US" sz="2400" dirty="0" smtClean="0"/>
              <a:t>Black Mold – grows on any organic substance</a:t>
            </a:r>
          </a:p>
          <a:p>
            <a:pPr marL="285750" indent="-285750">
              <a:buFont typeface="Arial" pitchFamily="34" charset="0"/>
              <a:buChar char="•"/>
            </a:pPr>
            <a:r>
              <a:rPr lang="en-US" sz="2400" dirty="0" smtClean="0"/>
              <a:t>Penicillium – grows on building materials</a:t>
            </a:r>
          </a:p>
          <a:p>
            <a:pPr marL="285750" indent="-285750">
              <a:buFont typeface="Arial" pitchFamily="34" charset="0"/>
              <a:buChar char="•"/>
            </a:pPr>
            <a:r>
              <a:rPr lang="en-US" sz="2400" dirty="0" smtClean="0"/>
              <a:t>Cladosporium – produces VOCs</a:t>
            </a:r>
          </a:p>
          <a:p>
            <a:pPr marL="285750" indent="-285750">
              <a:buFont typeface="Arial" pitchFamily="34" charset="0"/>
              <a:buChar char="•"/>
            </a:pPr>
            <a:r>
              <a:rPr lang="en-US" sz="2400" dirty="0" smtClean="0"/>
              <a:t>Aspergillus – AKA Mildew</a:t>
            </a:r>
          </a:p>
          <a:p>
            <a:r>
              <a:rPr lang="en-US" dirty="0" smtClean="0"/>
              <a:t> </a:t>
            </a:r>
            <a:endParaRPr lang="en-US" dirty="0"/>
          </a:p>
        </p:txBody>
      </p:sp>
      <p:sp>
        <p:nvSpPr>
          <p:cNvPr id="16" name="TextBox 15"/>
          <p:cNvSpPr txBox="1"/>
          <p:nvPr/>
        </p:nvSpPr>
        <p:spPr>
          <a:xfrm>
            <a:off x="954119" y="2216956"/>
            <a:ext cx="1499616" cy="369332"/>
          </a:xfrm>
          <a:prstGeom prst="rect">
            <a:avLst/>
          </a:prstGeom>
          <a:solidFill>
            <a:schemeClr val="bg2"/>
          </a:solidFill>
          <a:ln w="28575">
            <a:solidFill>
              <a:schemeClr val="tx1"/>
            </a:solidFill>
          </a:ln>
        </p:spPr>
        <p:txBody>
          <a:bodyPr wrap="square" rtlCol="0">
            <a:spAutoFit/>
          </a:bodyPr>
          <a:lstStyle/>
          <a:p>
            <a:pPr algn="ctr"/>
            <a:r>
              <a:rPr lang="en-US" dirty="0" smtClean="0"/>
              <a:t>Mold spores</a:t>
            </a:r>
            <a:endParaRPr lang="en-US" dirty="0"/>
          </a:p>
        </p:txBody>
      </p:sp>
      <p:sp>
        <p:nvSpPr>
          <p:cNvPr id="5" name="Slide Number Placeholder 4"/>
          <p:cNvSpPr>
            <a:spLocks noGrp="1"/>
          </p:cNvSpPr>
          <p:nvPr>
            <p:ph type="sldNum" sz="quarter" idx="12"/>
          </p:nvPr>
        </p:nvSpPr>
        <p:spPr/>
        <p:txBody>
          <a:bodyPr/>
          <a:lstStyle/>
          <a:p>
            <a:fld id="{886BB73A-582F-4420-9A14-CB10A2B2E5E8}" type="slidenum">
              <a:rPr lang="en-US" smtClean="0"/>
              <a:pPr/>
              <a:t>17</a:t>
            </a:fld>
            <a:endParaRPr lang="en-US" dirty="0"/>
          </a:p>
        </p:txBody>
      </p:sp>
      <p:pic>
        <p:nvPicPr>
          <p:cNvPr id="8195" name="Picture 3" descr="C:\Users\Art\Documents\Art's Documents\Mortar Net\MortarNet2013\AIA BldgEnvPresentation\Images\MoldyBrick3.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466900" y="2015522"/>
            <a:ext cx="2447581" cy="2484854"/>
          </a:xfrm>
          <a:prstGeom prst="rect">
            <a:avLst/>
          </a:prstGeom>
          <a:noFill/>
          <a:ln w="28575">
            <a:solidFill>
              <a:srgbClr val="BA570F"/>
            </a:solidFill>
          </a:ln>
          <a:extLst>
            <a:ext uri="{909E8E84-426E-40DD-AFC4-6F175D3DCCD1}">
              <a14:hiddenFill xmlns:a14="http://schemas.microsoft.com/office/drawing/2010/main" xmlns="">
                <a:solidFill>
                  <a:srgbClr val="FFFFFF"/>
                </a:solidFill>
              </a14:hiddenFill>
            </a:ext>
          </a:extLst>
        </p:spPr>
      </p:pic>
      <p:pic>
        <p:nvPicPr>
          <p:cNvPr id="8196" name="Picture 4" descr="C:\Users\Art\Documents\Art's Documents\Mortar Net\MortarNet2013\AIA BldgEnvPresentation\Images\MoldyBrick1.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725098" y="3955132"/>
            <a:ext cx="2857500" cy="2009775"/>
          </a:xfrm>
          <a:prstGeom prst="rect">
            <a:avLst/>
          </a:prstGeom>
          <a:noFill/>
          <a:ln w="28575">
            <a:solidFill>
              <a:srgbClr val="BA570F"/>
            </a:solidFill>
          </a:ln>
          <a:extLst>
            <a:ext uri="{909E8E84-426E-40DD-AFC4-6F175D3DCCD1}">
              <a14:hiddenFill xmlns:a14="http://schemas.microsoft.com/office/drawing/2010/main" xmlns="">
                <a:solidFill>
                  <a:srgbClr val="FFFFFF"/>
                </a:solidFill>
              </a14:hiddenFill>
            </a:ext>
          </a:extLst>
        </p:spPr>
      </p:pic>
      <p:pic>
        <p:nvPicPr>
          <p:cNvPr id="8194" name="Picture 2" descr="C:\Users\Art\Documents\Art's Documents\Mortar Net\MortarNet2013\AIA BldgEnvPresentation\Images\MoldyBrick4.jpg"/>
          <p:cNvPicPr>
            <a:picLocks noChangeAspect="1" noChangeArrowheads="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4112608" y="2376965"/>
            <a:ext cx="1825663" cy="2817607"/>
          </a:xfrm>
          <a:prstGeom prst="rect">
            <a:avLst/>
          </a:prstGeom>
          <a:noFill/>
          <a:ln w="28575">
            <a:solidFill>
              <a:srgbClr val="BA570F"/>
            </a:solidFill>
          </a:ln>
          <a:extLst>
            <a:ext uri="{909E8E84-426E-40DD-AFC4-6F175D3DCCD1}">
              <a14:hiddenFill xmlns:a14="http://schemas.microsoft.com/office/drawing/2010/main" xmlns="">
                <a:solidFill>
                  <a:srgbClr val="FFFFFF"/>
                </a:solidFill>
              </a14:hiddenFill>
            </a:ext>
          </a:extLst>
        </p:spPr>
      </p:pic>
      <p:pic>
        <p:nvPicPr>
          <p:cNvPr id="10" name="Picture 9"/>
          <p:cNvPicPr>
            <a:picLocks noChangeAspect="1"/>
          </p:cNvPicPr>
          <p:nvPr/>
        </p:nvPicPr>
        <p:blipFill>
          <a:blip r:embed="rId7" cstate="print"/>
          <a:stretch>
            <a:fillRect/>
          </a:stretch>
        </p:blipFill>
        <p:spPr>
          <a:xfrm>
            <a:off x="8318500" y="6019800"/>
            <a:ext cx="673100" cy="685800"/>
          </a:xfrm>
          <a:prstGeom prst="rect">
            <a:avLst/>
          </a:prstGeom>
        </p:spPr>
      </p:pic>
      <p:sp>
        <p:nvSpPr>
          <p:cNvPr id="14" name="TextBox 13"/>
          <p:cNvSpPr txBox="1"/>
          <p:nvPr/>
        </p:nvSpPr>
        <p:spPr>
          <a:xfrm>
            <a:off x="4112608" y="5372329"/>
            <a:ext cx="2056838" cy="646331"/>
          </a:xfrm>
          <a:prstGeom prst="rect">
            <a:avLst/>
          </a:prstGeom>
          <a:solidFill>
            <a:schemeClr val="bg2"/>
          </a:solidFill>
          <a:ln w="28575">
            <a:solidFill>
              <a:schemeClr val="tx1"/>
            </a:solidFill>
          </a:ln>
        </p:spPr>
        <p:txBody>
          <a:bodyPr wrap="square" rtlCol="0">
            <a:spAutoFit/>
          </a:bodyPr>
          <a:lstStyle/>
          <a:p>
            <a:pPr algn="ctr"/>
            <a:r>
              <a:rPr lang="en-US" dirty="0" smtClean="0"/>
              <a:t>Mold-damaged brick</a:t>
            </a:r>
            <a:endParaRPr lang="en-US" dirty="0"/>
          </a:p>
        </p:txBody>
      </p:sp>
    </p:spTree>
    <p:extLst>
      <p:ext uri="{BB962C8B-B14F-4D97-AF65-F5344CB8AC3E}">
        <p14:creationId xmlns:p14="http://schemas.microsoft.com/office/powerpoint/2010/main" xmlns="" val="41005355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206496" y="1901952"/>
            <a:ext cx="5169408" cy="0"/>
          </a:xfrm>
          <a:prstGeom prst="line">
            <a:avLst/>
          </a:prstGeom>
          <a:ln w="28575">
            <a:solidFill>
              <a:srgbClr val="BA570F"/>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82752" y="6150864"/>
            <a:ext cx="7693152" cy="0"/>
          </a:xfrm>
          <a:prstGeom prst="line">
            <a:avLst/>
          </a:prstGeom>
          <a:ln w="28575">
            <a:solidFill>
              <a:srgbClr val="BA570F"/>
            </a:solidFill>
          </a:ln>
        </p:spPr>
        <p:style>
          <a:lnRef idx="1">
            <a:schemeClr val="accent1"/>
          </a:lnRef>
          <a:fillRef idx="0">
            <a:schemeClr val="accent1"/>
          </a:fillRef>
          <a:effectRef idx="0">
            <a:schemeClr val="accent1"/>
          </a:effectRef>
          <a:fontRef idx="minor">
            <a:schemeClr val="tx1"/>
          </a:fontRef>
        </p:style>
      </p:cxnSp>
      <p:sp>
        <p:nvSpPr>
          <p:cNvPr id="7" name="Content Placeholder 6"/>
          <p:cNvSpPr>
            <a:spLocks noGrp="1"/>
          </p:cNvSpPr>
          <p:nvPr>
            <p:ph idx="1"/>
          </p:nvPr>
        </p:nvSpPr>
        <p:spPr>
          <a:xfrm>
            <a:off x="457200" y="1901952"/>
            <a:ext cx="3688080" cy="4291585"/>
          </a:xfrm>
        </p:spPr>
        <p:txBody>
          <a:bodyPr>
            <a:normAutofit/>
          </a:bodyPr>
          <a:lstStyle/>
          <a:p>
            <a:pPr marL="0" indent="0">
              <a:buNone/>
            </a:pPr>
            <a:endParaRPr lang="en-US" sz="1200" dirty="0" smtClean="0"/>
          </a:p>
          <a:p>
            <a:endParaRPr lang="en-US" dirty="0" smtClean="0"/>
          </a:p>
        </p:txBody>
      </p:sp>
      <p:pic>
        <p:nvPicPr>
          <p:cNvPr id="6" name="Picture 5"/>
          <p:cNvPicPr>
            <a:picLocks noChangeAspect="1"/>
          </p:cNvPicPr>
          <p:nvPr/>
        </p:nvPicPr>
        <p:blipFill>
          <a:blip r:embed="rId3" cstate="print"/>
          <a:stretch>
            <a:fillRect/>
          </a:stretch>
        </p:blipFill>
        <p:spPr>
          <a:xfrm>
            <a:off x="8318500" y="6019800"/>
            <a:ext cx="673100" cy="685800"/>
          </a:xfrm>
          <a:prstGeom prst="rect">
            <a:avLst/>
          </a:prstGeom>
        </p:spPr>
      </p:pic>
      <p:sp>
        <p:nvSpPr>
          <p:cNvPr id="5" name="Slide Number Placeholder 4"/>
          <p:cNvSpPr>
            <a:spLocks noGrp="1"/>
          </p:cNvSpPr>
          <p:nvPr>
            <p:ph type="sldNum" sz="quarter" idx="12"/>
          </p:nvPr>
        </p:nvSpPr>
        <p:spPr/>
        <p:txBody>
          <a:bodyPr/>
          <a:lstStyle/>
          <a:p>
            <a:fld id="{886BB73A-582F-4420-9A14-CB10A2B2E5E8}" type="slidenum">
              <a:rPr lang="en-US" smtClean="0"/>
              <a:pPr/>
              <a:t>18</a:t>
            </a:fld>
            <a:endParaRPr lang="en-US" dirty="0"/>
          </a:p>
        </p:txBody>
      </p:sp>
      <p:sp>
        <p:nvSpPr>
          <p:cNvPr id="9" name="Title 1"/>
          <p:cNvSpPr>
            <a:spLocks noGrp="1"/>
          </p:cNvSpPr>
          <p:nvPr>
            <p:ph type="title"/>
          </p:nvPr>
        </p:nvSpPr>
        <p:spPr>
          <a:xfrm>
            <a:off x="682752" y="314580"/>
            <a:ext cx="7972298" cy="1143000"/>
          </a:xfrm>
        </p:spPr>
        <p:txBody>
          <a:bodyPr>
            <a:normAutofit fontScale="90000"/>
          </a:bodyPr>
          <a:lstStyle/>
          <a:p>
            <a:r>
              <a:rPr lang="en-US" dirty="0" smtClean="0"/>
              <a:t>Masonry: The Ideal Sustainable Building Material</a:t>
            </a:r>
            <a:endParaRPr lang="en-US" sz="3600" dirty="0" smtClean="0"/>
          </a:p>
        </p:txBody>
      </p:sp>
      <p:pic>
        <p:nvPicPr>
          <p:cNvPr id="13315" name="Picture 3" descr="C:\Users\Art\Documents\Art's Documents\Mortar Net\Johnson, Gary info\AIA BldgEnvPresentation\Images\Stonehenge.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03390" y="2083117"/>
            <a:ext cx="3398017" cy="2171257"/>
          </a:xfrm>
          <a:prstGeom prst="rect">
            <a:avLst/>
          </a:prstGeom>
          <a:noFill/>
          <a:ln w="28575">
            <a:solidFill>
              <a:srgbClr val="BA570F"/>
            </a:solidFill>
          </a:ln>
          <a:extLst>
            <a:ext uri="{909E8E84-426E-40DD-AFC4-6F175D3DCCD1}">
              <a14:hiddenFill xmlns:a14="http://schemas.microsoft.com/office/drawing/2010/main" xmlns="">
                <a:solidFill>
                  <a:srgbClr val="FFFFFF"/>
                </a:solidFill>
              </a14:hiddenFill>
            </a:ext>
          </a:extLst>
        </p:spPr>
      </p:pic>
      <p:pic>
        <p:nvPicPr>
          <p:cNvPr id="12" name="Picture 3"/>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2838031" y="2700330"/>
            <a:ext cx="3382591" cy="2627962"/>
          </a:xfrm>
          <a:prstGeom prst="rect">
            <a:avLst/>
          </a:prstGeom>
          <a:noFill/>
          <a:ln w="28575">
            <a:solidFill>
              <a:srgbClr val="BA570F"/>
            </a:solidFill>
            <a:miter lim="800000"/>
            <a:headEnd/>
            <a:tailEnd/>
          </a:ln>
          <a:effectLst/>
          <a:extLst>
            <a:ext uri="{909E8E84-426E-40DD-AFC4-6F175D3DCCD1}">
              <a14:hiddenFill xmlns:a14="http://schemas.microsoft.com/office/drawing/2010/main" xmlns="">
                <a:solidFill>
                  <a:schemeClr val="accent1"/>
                </a:solidFill>
              </a14:hiddenFill>
            </a:ext>
          </a:extLst>
        </p:spPr>
      </p:pic>
      <p:pic>
        <p:nvPicPr>
          <p:cNvPr id="3074" name="Picture 2" descr="C:\Users\Art\Documents\Art's Documents\Mortar Net\Johnson, Gary info\AIA BldgEnvPresentation\Images\Bechtler Museum1.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291185" y="3591500"/>
            <a:ext cx="3452000" cy="2318132"/>
          </a:xfrm>
          <a:prstGeom prst="rect">
            <a:avLst/>
          </a:prstGeom>
          <a:noFill/>
          <a:ln w="28575">
            <a:solidFill>
              <a:srgbClr val="BA570F"/>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030437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206496" y="1901952"/>
            <a:ext cx="5169408" cy="0"/>
          </a:xfrm>
          <a:prstGeom prst="line">
            <a:avLst/>
          </a:prstGeom>
          <a:ln w="28575">
            <a:solidFill>
              <a:srgbClr val="BA570F"/>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82752" y="6150864"/>
            <a:ext cx="7693152" cy="0"/>
          </a:xfrm>
          <a:prstGeom prst="line">
            <a:avLst/>
          </a:prstGeom>
          <a:ln w="28575">
            <a:solidFill>
              <a:srgbClr val="BA570F"/>
            </a:solidFill>
          </a:ln>
        </p:spPr>
        <p:style>
          <a:lnRef idx="1">
            <a:schemeClr val="accent1"/>
          </a:lnRef>
          <a:fillRef idx="0">
            <a:schemeClr val="accent1"/>
          </a:fillRef>
          <a:effectRef idx="0">
            <a:schemeClr val="accent1"/>
          </a:effectRef>
          <a:fontRef idx="minor">
            <a:schemeClr val="tx1"/>
          </a:fontRef>
        </p:style>
      </p:cxnSp>
      <p:sp>
        <p:nvSpPr>
          <p:cNvPr id="7" name="Content Placeholder 6"/>
          <p:cNvSpPr>
            <a:spLocks noGrp="1"/>
          </p:cNvSpPr>
          <p:nvPr>
            <p:ph idx="1"/>
          </p:nvPr>
        </p:nvSpPr>
        <p:spPr>
          <a:xfrm>
            <a:off x="457200" y="1901952"/>
            <a:ext cx="3688080" cy="4291585"/>
          </a:xfrm>
        </p:spPr>
        <p:txBody>
          <a:bodyPr>
            <a:normAutofit/>
          </a:bodyPr>
          <a:lstStyle/>
          <a:p>
            <a:pPr marL="0" indent="0">
              <a:buNone/>
            </a:pPr>
            <a:endParaRPr lang="en-US" sz="1200" dirty="0" smtClean="0"/>
          </a:p>
          <a:p>
            <a:endParaRPr lang="en-US" dirty="0" smtClean="0"/>
          </a:p>
        </p:txBody>
      </p:sp>
      <p:pic>
        <p:nvPicPr>
          <p:cNvPr id="6" name="Picture 5"/>
          <p:cNvPicPr>
            <a:picLocks noChangeAspect="1"/>
          </p:cNvPicPr>
          <p:nvPr/>
        </p:nvPicPr>
        <p:blipFill>
          <a:blip r:embed="rId3" cstate="print"/>
          <a:stretch>
            <a:fillRect/>
          </a:stretch>
        </p:blipFill>
        <p:spPr>
          <a:xfrm>
            <a:off x="8318500" y="6019800"/>
            <a:ext cx="673100" cy="685800"/>
          </a:xfrm>
          <a:prstGeom prst="rect">
            <a:avLst/>
          </a:prstGeom>
        </p:spPr>
      </p:pic>
      <p:sp>
        <p:nvSpPr>
          <p:cNvPr id="5" name="Slide Number Placeholder 4"/>
          <p:cNvSpPr>
            <a:spLocks noGrp="1"/>
          </p:cNvSpPr>
          <p:nvPr>
            <p:ph type="sldNum" sz="quarter" idx="12"/>
          </p:nvPr>
        </p:nvSpPr>
        <p:spPr/>
        <p:txBody>
          <a:bodyPr/>
          <a:lstStyle/>
          <a:p>
            <a:fld id="{886BB73A-582F-4420-9A14-CB10A2B2E5E8}" type="slidenum">
              <a:rPr lang="en-US" smtClean="0"/>
              <a:pPr/>
              <a:t>19</a:t>
            </a:fld>
            <a:endParaRPr lang="en-US" dirty="0"/>
          </a:p>
        </p:txBody>
      </p:sp>
      <p:sp>
        <p:nvSpPr>
          <p:cNvPr id="9" name="Title 1"/>
          <p:cNvSpPr>
            <a:spLocks noGrp="1"/>
          </p:cNvSpPr>
          <p:nvPr>
            <p:ph type="title"/>
          </p:nvPr>
        </p:nvSpPr>
        <p:spPr>
          <a:xfrm>
            <a:off x="3157728" y="294536"/>
            <a:ext cx="5521706" cy="1143000"/>
          </a:xfrm>
        </p:spPr>
        <p:txBody>
          <a:bodyPr>
            <a:normAutofit/>
          </a:bodyPr>
          <a:lstStyle/>
          <a:p>
            <a:r>
              <a:rPr lang="en-US" dirty="0" smtClean="0"/>
              <a:t>Design Flexibility</a:t>
            </a:r>
            <a:endParaRPr lang="en-US" sz="3600" dirty="0" smtClean="0"/>
          </a:p>
        </p:txBody>
      </p:sp>
      <p:sp>
        <p:nvSpPr>
          <p:cNvPr id="14" name="TextBox 13"/>
          <p:cNvSpPr txBox="1"/>
          <p:nvPr/>
        </p:nvSpPr>
        <p:spPr>
          <a:xfrm flipH="1">
            <a:off x="192501" y="4722049"/>
            <a:ext cx="1606297" cy="369332"/>
          </a:xfrm>
          <a:prstGeom prst="rect">
            <a:avLst/>
          </a:prstGeom>
          <a:noFill/>
        </p:spPr>
        <p:txBody>
          <a:bodyPr wrap="square" rtlCol="0">
            <a:spAutoFit/>
          </a:bodyPr>
          <a:lstStyle/>
          <a:p>
            <a:r>
              <a:rPr lang="en-US" dirty="0" smtClean="0"/>
              <a:t>Brick Sculpture</a:t>
            </a:r>
            <a:endParaRPr lang="en-US" dirty="0"/>
          </a:p>
        </p:txBody>
      </p:sp>
      <p:sp>
        <p:nvSpPr>
          <p:cNvPr id="19" name="TextBox 18"/>
          <p:cNvSpPr txBox="1"/>
          <p:nvPr/>
        </p:nvSpPr>
        <p:spPr>
          <a:xfrm flipH="1">
            <a:off x="4719677" y="5693351"/>
            <a:ext cx="3263921" cy="369332"/>
          </a:xfrm>
          <a:prstGeom prst="rect">
            <a:avLst/>
          </a:prstGeom>
          <a:noFill/>
        </p:spPr>
        <p:txBody>
          <a:bodyPr wrap="square" rtlCol="0">
            <a:spAutoFit/>
          </a:bodyPr>
          <a:lstStyle/>
          <a:p>
            <a:r>
              <a:rPr lang="en-US" dirty="0" smtClean="0"/>
              <a:t>Bechtler Museum, Charlotte, NC</a:t>
            </a:r>
            <a:endParaRPr lang="en-US" dirty="0"/>
          </a:p>
        </p:txBody>
      </p:sp>
      <p:pic>
        <p:nvPicPr>
          <p:cNvPr id="12" name="Picture 2" descr="C:\Users\Art\Documents\Art's Documents\Mortar Net\Johnson, Gary info\AIA BldgEnvPresentation\Images\Bechtler Museum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803757" y="2160323"/>
            <a:ext cx="5095763" cy="3421973"/>
          </a:xfrm>
          <a:prstGeom prst="rect">
            <a:avLst/>
          </a:prstGeom>
          <a:noFill/>
          <a:ln w="28575">
            <a:solidFill>
              <a:srgbClr val="BA570F"/>
            </a:solidFill>
          </a:ln>
          <a:extLst>
            <a:ext uri="{909E8E84-426E-40DD-AFC4-6F175D3DCCD1}">
              <a14:hiddenFill xmlns:a14="http://schemas.microsoft.com/office/drawing/2010/main" xmlns="">
                <a:solidFill>
                  <a:srgbClr val="FFFFFF"/>
                </a:solidFill>
              </a14:hiddenFill>
            </a:ext>
          </a:extLst>
        </p:spPr>
      </p:pic>
      <p:pic>
        <p:nvPicPr>
          <p:cNvPr id="4098" name="Picture 2" descr="C:\Users\Art\Documents\Art's Documents\Mortar Net\Johnson, Gary info\AIA BldgEnvPresentation\Images\SpiralChimney2.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92501" y="1489267"/>
            <a:ext cx="1847850" cy="2466975"/>
          </a:xfrm>
          <a:prstGeom prst="rect">
            <a:avLst/>
          </a:prstGeom>
          <a:noFill/>
          <a:ln w="28575">
            <a:solidFill>
              <a:srgbClr val="BA570F"/>
            </a:solidFill>
          </a:ln>
          <a:extLst>
            <a:ext uri="{909E8E84-426E-40DD-AFC4-6F175D3DCCD1}">
              <a14:hiddenFill xmlns:a14="http://schemas.microsoft.com/office/drawing/2010/main" xmlns="">
                <a:solidFill>
                  <a:srgbClr val="FFFFFF"/>
                </a:solidFill>
              </a14:hiddenFill>
            </a:ext>
          </a:extLst>
        </p:spPr>
      </p:pic>
      <p:sp>
        <p:nvSpPr>
          <p:cNvPr id="15" name="TextBox 14"/>
          <p:cNvSpPr txBox="1"/>
          <p:nvPr/>
        </p:nvSpPr>
        <p:spPr>
          <a:xfrm flipH="1">
            <a:off x="2040351" y="2134323"/>
            <a:ext cx="1606297" cy="369332"/>
          </a:xfrm>
          <a:prstGeom prst="rect">
            <a:avLst/>
          </a:prstGeom>
          <a:noFill/>
        </p:spPr>
        <p:txBody>
          <a:bodyPr wrap="square" rtlCol="0">
            <a:spAutoFit/>
          </a:bodyPr>
          <a:lstStyle/>
          <a:p>
            <a:r>
              <a:rPr lang="en-US" dirty="0" smtClean="0"/>
              <a:t>Spiral Chimney</a:t>
            </a:r>
            <a:endParaRPr lang="en-US" dirty="0"/>
          </a:p>
        </p:txBody>
      </p:sp>
      <p:pic>
        <p:nvPicPr>
          <p:cNvPr id="14339" name="Picture 3"/>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860491" y="3006789"/>
            <a:ext cx="2109731" cy="2894447"/>
          </a:xfrm>
          <a:prstGeom prst="rect">
            <a:avLst/>
          </a:prstGeom>
          <a:noFill/>
          <a:ln w="28575">
            <a:solidFill>
              <a:srgbClr val="BA570F"/>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24228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316224" y="1901952"/>
            <a:ext cx="5071872" cy="0"/>
          </a:xfrm>
          <a:prstGeom prst="line">
            <a:avLst/>
          </a:prstGeom>
          <a:ln w="28575">
            <a:solidFill>
              <a:srgbClr val="BA570F"/>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82752" y="6150864"/>
            <a:ext cx="7693152" cy="0"/>
          </a:xfrm>
          <a:prstGeom prst="line">
            <a:avLst/>
          </a:prstGeom>
          <a:ln w="28575">
            <a:solidFill>
              <a:srgbClr val="BA570F"/>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3206496" y="274638"/>
            <a:ext cx="5071873" cy="1143000"/>
          </a:xfrm>
        </p:spPr>
        <p:txBody>
          <a:bodyPr>
            <a:normAutofit/>
          </a:bodyPr>
          <a:lstStyle/>
          <a:p>
            <a:r>
              <a:rPr lang="en-US" dirty="0" smtClean="0"/>
              <a:t>Copyrighted Material</a:t>
            </a:r>
          </a:p>
        </p:txBody>
      </p:sp>
      <p:sp>
        <p:nvSpPr>
          <p:cNvPr id="7" name="Content Placeholder 6"/>
          <p:cNvSpPr>
            <a:spLocks noGrp="1"/>
          </p:cNvSpPr>
          <p:nvPr>
            <p:ph idx="1"/>
          </p:nvPr>
        </p:nvSpPr>
        <p:spPr>
          <a:xfrm>
            <a:off x="430276" y="2316480"/>
            <a:ext cx="7945628" cy="3834383"/>
          </a:xfrm>
        </p:spPr>
        <p:txBody>
          <a:bodyPr>
            <a:normAutofit lnSpcReduction="10000"/>
          </a:bodyPr>
          <a:lstStyle/>
          <a:p>
            <a:pPr marL="0" indent="0" algn="ctr">
              <a:buNone/>
            </a:pPr>
            <a:r>
              <a:rPr lang="en-US" sz="3600" dirty="0" smtClean="0">
                <a:latin typeface="Corbel" pitchFamily="34" charset="0"/>
              </a:rPr>
              <a:t>This presentation is protected by  US and International copyright law.  Reproduction, distribution, display and use of the presentation without written permission of Mortar Net® Solutions is prohibited.</a:t>
            </a:r>
            <a:r>
              <a:rPr lang="en-US" dirty="0" smtClean="0"/>
              <a:t/>
            </a:r>
            <a:br>
              <a:rPr lang="en-US" dirty="0" smtClean="0"/>
            </a:br>
            <a:r>
              <a:rPr lang="en-US" dirty="0" smtClean="0">
                <a:latin typeface="Corbel" pitchFamily="34" charset="0"/>
              </a:rPr>
              <a:t/>
            </a:r>
            <a:br>
              <a:rPr lang="en-US" dirty="0" smtClean="0">
                <a:latin typeface="Corbel" pitchFamily="34" charset="0"/>
              </a:rPr>
            </a:br>
            <a:r>
              <a:rPr lang="en-US" sz="2000" dirty="0" smtClean="0"/>
              <a:t>©2012 Mortar Net® Solutions</a:t>
            </a:r>
            <a:endParaRPr lang="en-US" sz="2000" dirty="0"/>
          </a:p>
        </p:txBody>
      </p:sp>
      <p:pic>
        <p:nvPicPr>
          <p:cNvPr id="10" name="Picture 9"/>
          <p:cNvPicPr>
            <a:picLocks noChangeAspect="1"/>
          </p:cNvPicPr>
          <p:nvPr/>
        </p:nvPicPr>
        <p:blipFill>
          <a:blip r:embed="rId3" cstate="print"/>
          <a:stretch>
            <a:fillRect/>
          </a:stretch>
        </p:blipFill>
        <p:spPr>
          <a:xfrm>
            <a:off x="8318500" y="6019800"/>
            <a:ext cx="673100" cy="685800"/>
          </a:xfrm>
          <a:prstGeom prst="rect">
            <a:avLst/>
          </a:prstGeom>
        </p:spPr>
      </p:pic>
      <p:pic>
        <p:nvPicPr>
          <p:cNvPr id="2050" name="Picture 2"/>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682751" y="289814"/>
            <a:ext cx="1341437" cy="1603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886BB73A-582F-4420-9A14-CB10A2B2E5E8}" type="slidenum">
              <a:rPr lang="en-US" smtClean="0"/>
              <a:pPr/>
              <a:t>2</a:t>
            </a:fld>
            <a:endParaRPr lang="en-US" dirty="0"/>
          </a:p>
        </p:txBody>
      </p:sp>
    </p:spTree>
    <p:extLst>
      <p:ext uri="{BB962C8B-B14F-4D97-AF65-F5344CB8AC3E}">
        <p14:creationId xmlns:p14="http://schemas.microsoft.com/office/powerpoint/2010/main" xmlns="" val="29130082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206496" y="1901952"/>
            <a:ext cx="5169408" cy="0"/>
          </a:xfrm>
          <a:prstGeom prst="line">
            <a:avLst/>
          </a:prstGeom>
          <a:ln w="28575">
            <a:solidFill>
              <a:srgbClr val="BA570F"/>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82752" y="6150864"/>
            <a:ext cx="7693152" cy="0"/>
          </a:xfrm>
          <a:prstGeom prst="line">
            <a:avLst/>
          </a:prstGeom>
          <a:ln w="28575">
            <a:solidFill>
              <a:srgbClr val="BA570F"/>
            </a:solidFill>
          </a:ln>
        </p:spPr>
        <p:style>
          <a:lnRef idx="1">
            <a:schemeClr val="accent1"/>
          </a:lnRef>
          <a:fillRef idx="0">
            <a:schemeClr val="accent1"/>
          </a:fillRef>
          <a:effectRef idx="0">
            <a:schemeClr val="accent1"/>
          </a:effectRef>
          <a:fontRef idx="minor">
            <a:schemeClr val="tx1"/>
          </a:fontRef>
        </p:style>
      </p:cxnSp>
      <p:sp>
        <p:nvSpPr>
          <p:cNvPr id="7" name="Content Placeholder 6"/>
          <p:cNvSpPr>
            <a:spLocks noGrp="1"/>
          </p:cNvSpPr>
          <p:nvPr>
            <p:ph idx="1"/>
          </p:nvPr>
        </p:nvSpPr>
        <p:spPr>
          <a:xfrm>
            <a:off x="457200" y="1901952"/>
            <a:ext cx="3688080" cy="4291585"/>
          </a:xfrm>
        </p:spPr>
        <p:txBody>
          <a:bodyPr>
            <a:normAutofit/>
          </a:bodyPr>
          <a:lstStyle/>
          <a:p>
            <a:pPr marL="0" indent="0">
              <a:buNone/>
            </a:pPr>
            <a:endParaRPr lang="en-US" sz="1200" dirty="0" smtClean="0"/>
          </a:p>
          <a:p>
            <a:endParaRPr lang="en-US" dirty="0" smtClean="0"/>
          </a:p>
        </p:txBody>
      </p:sp>
      <p:pic>
        <p:nvPicPr>
          <p:cNvPr id="6" name="Picture 5"/>
          <p:cNvPicPr>
            <a:picLocks noChangeAspect="1"/>
          </p:cNvPicPr>
          <p:nvPr/>
        </p:nvPicPr>
        <p:blipFill>
          <a:blip r:embed="rId3" cstate="print"/>
          <a:stretch>
            <a:fillRect/>
          </a:stretch>
        </p:blipFill>
        <p:spPr>
          <a:xfrm>
            <a:off x="8318500" y="6019800"/>
            <a:ext cx="673100" cy="685800"/>
          </a:xfrm>
          <a:prstGeom prst="rect">
            <a:avLst/>
          </a:prstGeom>
        </p:spPr>
      </p:pic>
      <p:sp>
        <p:nvSpPr>
          <p:cNvPr id="5" name="Slide Number Placeholder 4"/>
          <p:cNvSpPr>
            <a:spLocks noGrp="1"/>
          </p:cNvSpPr>
          <p:nvPr>
            <p:ph type="sldNum" sz="quarter" idx="12"/>
          </p:nvPr>
        </p:nvSpPr>
        <p:spPr/>
        <p:txBody>
          <a:bodyPr/>
          <a:lstStyle/>
          <a:p>
            <a:fld id="{886BB73A-582F-4420-9A14-CB10A2B2E5E8}" type="slidenum">
              <a:rPr lang="en-US" smtClean="0"/>
              <a:pPr/>
              <a:t>20</a:t>
            </a:fld>
            <a:endParaRPr lang="en-US" dirty="0"/>
          </a:p>
        </p:txBody>
      </p:sp>
      <p:sp>
        <p:nvSpPr>
          <p:cNvPr id="9" name="Title 1"/>
          <p:cNvSpPr>
            <a:spLocks noGrp="1"/>
          </p:cNvSpPr>
          <p:nvPr>
            <p:ph type="title"/>
          </p:nvPr>
        </p:nvSpPr>
        <p:spPr>
          <a:xfrm>
            <a:off x="3157728" y="314580"/>
            <a:ext cx="5521706" cy="1143000"/>
          </a:xfrm>
        </p:spPr>
        <p:txBody>
          <a:bodyPr>
            <a:normAutofit/>
          </a:bodyPr>
          <a:lstStyle/>
          <a:p>
            <a:r>
              <a:rPr lang="en-US" dirty="0" smtClean="0"/>
              <a:t>Durability</a:t>
            </a:r>
            <a:endParaRPr lang="en-US" sz="3600" dirty="0" smtClean="0"/>
          </a:p>
        </p:txBody>
      </p:sp>
      <p:sp>
        <p:nvSpPr>
          <p:cNvPr id="14" name="TextBox 13"/>
          <p:cNvSpPr txBox="1"/>
          <p:nvPr/>
        </p:nvSpPr>
        <p:spPr>
          <a:xfrm flipH="1">
            <a:off x="5157213" y="2131271"/>
            <a:ext cx="3497836" cy="707886"/>
          </a:xfrm>
          <a:prstGeom prst="rect">
            <a:avLst/>
          </a:prstGeom>
          <a:noFill/>
        </p:spPr>
        <p:txBody>
          <a:bodyPr wrap="square" rtlCol="0">
            <a:spAutoFit/>
          </a:bodyPr>
          <a:lstStyle/>
          <a:p>
            <a:r>
              <a:rPr lang="en-US" sz="2000" dirty="0" smtClean="0"/>
              <a:t>Pyramids of Giza, Cairo, Egypt  Age:  Approx. 4,500 Years</a:t>
            </a:r>
            <a:endParaRPr lang="en-US" sz="2000" dirty="0"/>
          </a:p>
        </p:txBody>
      </p:sp>
      <p:pic>
        <p:nvPicPr>
          <p:cNvPr id="15363"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950208" y="3043519"/>
            <a:ext cx="4425696" cy="2976281"/>
          </a:xfrm>
          <a:prstGeom prst="rect">
            <a:avLst/>
          </a:prstGeom>
          <a:noFill/>
          <a:ln w="28575">
            <a:solidFill>
              <a:srgbClr val="BA570F"/>
            </a:solidFill>
            <a:miter lim="800000"/>
            <a:headEnd/>
            <a:tailEnd/>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Lst>
        </p:spPr>
      </p:pic>
      <p:pic>
        <p:nvPicPr>
          <p:cNvPr id="15365" name="Picture 5" descr="C:\Users\Art\Documents\Art's Documents\Mortar Net\Johnson, Gary info\AIA BldgEnvPresentation\Images\pyramids-of-gizaCropped.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34261" y="2023873"/>
            <a:ext cx="4657900" cy="2243327"/>
          </a:xfrm>
          <a:prstGeom prst="rect">
            <a:avLst/>
          </a:prstGeom>
          <a:noFill/>
          <a:ln w="28575">
            <a:solidFill>
              <a:srgbClr val="BA570F"/>
            </a:solidFill>
          </a:ln>
          <a:extLst>
            <a:ext uri="{909E8E84-426E-40DD-AFC4-6F175D3DCCD1}">
              <a14:hiddenFill xmlns:a14="http://schemas.microsoft.com/office/drawing/2010/main" xmlns="">
                <a:solidFill>
                  <a:srgbClr val="FFFFFF"/>
                </a:solidFill>
              </a14:hiddenFill>
            </a:ext>
          </a:extLst>
        </p:spPr>
      </p:pic>
      <p:sp>
        <p:nvSpPr>
          <p:cNvPr id="19" name="TextBox 18"/>
          <p:cNvSpPr txBox="1"/>
          <p:nvPr/>
        </p:nvSpPr>
        <p:spPr>
          <a:xfrm flipH="1">
            <a:off x="408432" y="4841586"/>
            <a:ext cx="3590544" cy="707886"/>
          </a:xfrm>
          <a:prstGeom prst="rect">
            <a:avLst/>
          </a:prstGeom>
          <a:noFill/>
        </p:spPr>
        <p:txBody>
          <a:bodyPr wrap="square" rtlCol="0">
            <a:spAutoFit/>
          </a:bodyPr>
          <a:lstStyle/>
          <a:p>
            <a:r>
              <a:rPr lang="en-US" sz="2000" dirty="0" smtClean="0"/>
              <a:t>The Parthenon, Athens, Greece </a:t>
            </a:r>
          </a:p>
          <a:p>
            <a:r>
              <a:rPr lang="en-US" sz="2000" dirty="0" smtClean="0"/>
              <a:t>Age:  Approx. 2,400 Years</a:t>
            </a:r>
            <a:endParaRPr lang="en-US" sz="2000" dirty="0"/>
          </a:p>
        </p:txBody>
      </p:sp>
    </p:spTree>
    <p:extLst>
      <p:ext uri="{BB962C8B-B14F-4D97-AF65-F5344CB8AC3E}">
        <p14:creationId xmlns:p14="http://schemas.microsoft.com/office/powerpoint/2010/main" xmlns="" val="14034610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206496" y="1901952"/>
            <a:ext cx="5169408" cy="0"/>
          </a:xfrm>
          <a:prstGeom prst="line">
            <a:avLst/>
          </a:prstGeom>
          <a:ln w="28575">
            <a:solidFill>
              <a:srgbClr val="BA570F"/>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82752" y="6150864"/>
            <a:ext cx="7693152" cy="0"/>
          </a:xfrm>
          <a:prstGeom prst="line">
            <a:avLst/>
          </a:prstGeom>
          <a:ln w="28575">
            <a:solidFill>
              <a:srgbClr val="BA570F"/>
            </a:solidFill>
          </a:ln>
        </p:spPr>
        <p:style>
          <a:lnRef idx="1">
            <a:schemeClr val="accent1"/>
          </a:lnRef>
          <a:fillRef idx="0">
            <a:schemeClr val="accent1"/>
          </a:fillRef>
          <a:effectRef idx="0">
            <a:schemeClr val="accent1"/>
          </a:effectRef>
          <a:fontRef idx="minor">
            <a:schemeClr val="tx1"/>
          </a:fontRef>
        </p:style>
      </p:cxnSp>
      <p:sp>
        <p:nvSpPr>
          <p:cNvPr id="7" name="Content Placeholder 6"/>
          <p:cNvSpPr>
            <a:spLocks noGrp="1"/>
          </p:cNvSpPr>
          <p:nvPr>
            <p:ph idx="1"/>
          </p:nvPr>
        </p:nvSpPr>
        <p:spPr>
          <a:xfrm>
            <a:off x="1036099" y="6238998"/>
            <a:ext cx="7282401" cy="811797"/>
          </a:xfrm>
        </p:spPr>
        <p:txBody>
          <a:bodyPr>
            <a:normAutofit fontScale="70000" lnSpcReduction="20000"/>
          </a:bodyPr>
          <a:lstStyle/>
          <a:p>
            <a:pPr marL="0" indent="0">
              <a:buNone/>
            </a:pPr>
            <a:r>
              <a:rPr lang="en-US" sz="1600" dirty="0" smtClean="0"/>
              <a:t>Sources: </a:t>
            </a:r>
            <a:r>
              <a:rPr lang="en-US" sz="1600" dirty="0"/>
              <a:t>Think Bricks </a:t>
            </a:r>
            <a:r>
              <a:rPr lang="en-US" sz="1600" dirty="0" smtClean="0"/>
              <a:t> www.thinkbrick.com.au/why-are-bricks-sustainable-4</a:t>
            </a:r>
            <a:r>
              <a:rPr lang="en-US" sz="1600" dirty="0"/>
              <a:t>/ </a:t>
            </a:r>
            <a:endParaRPr lang="en-US" sz="1600" dirty="0" smtClean="0"/>
          </a:p>
          <a:p>
            <a:pPr marL="0" indent="0">
              <a:buNone/>
            </a:pPr>
            <a:r>
              <a:rPr lang="en-US" sz="1600" dirty="0"/>
              <a:t>"The Sustainable Attributes of Exterior Cladding Materials", </a:t>
            </a:r>
            <a:r>
              <a:rPr lang="en-US" sz="1600" dirty="0" smtClean="0"/>
              <a:t>The Brick </a:t>
            </a:r>
            <a:r>
              <a:rPr lang="en-US" sz="1600" dirty="0"/>
              <a:t>Industry </a:t>
            </a:r>
            <a:r>
              <a:rPr lang="fr-FR" sz="1600" dirty="0"/>
              <a:t>Association, http://www.gobrick.com/Portals/25/docs/Sustainability/Green%20Sheets%20-%20Precast%20Concrete%20-%20Generic.pdf</a:t>
            </a:r>
            <a:endParaRPr lang="en-US" sz="1600" dirty="0"/>
          </a:p>
          <a:p>
            <a:pPr marL="0" indent="0">
              <a:buNone/>
            </a:pPr>
            <a:r>
              <a:rPr lang="en-US" sz="1600" dirty="0" smtClean="0"/>
              <a:t> </a:t>
            </a:r>
          </a:p>
          <a:p>
            <a:pPr marL="0" indent="0">
              <a:buNone/>
            </a:pPr>
            <a:endParaRPr lang="en-US" sz="1600" dirty="0"/>
          </a:p>
        </p:txBody>
      </p:sp>
      <p:pic>
        <p:nvPicPr>
          <p:cNvPr id="6" name="Picture 5"/>
          <p:cNvPicPr>
            <a:picLocks noChangeAspect="1"/>
          </p:cNvPicPr>
          <p:nvPr/>
        </p:nvPicPr>
        <p:blipFill>
          <a:blip r:embed="rId3" cstate="print"/>
          <a:stretch>
            <a:fillRect/>
          </a:stretch>
        </p:blipFill>
        <p:spPr>
          <a:xfrm>
            <a:off x="8318500" y="6019800"/>
            <a:ext cx="673100" cy="685800"/>
          </a:xfrm>
          <a:prstGeom prst="rect">
            <a:avLst/>
          </a:prstGeom>
        </p:spPr>
      </p:pic>
      <p:sp>
        <p:nvSpPr>
          <p:cNvPr id="2" name="TextBox 1"/>
          <p:cNvSpPr txBox="1"/>
          <p:nvPr/>
        </p:nvSpPr>
        <p:spPr>
          <a:xfrm>
            <a:off x="457200" y="2035109"/>
            <a:ext cx="8284464" cy="1384995"/>
          </a:xfrm>
          <a:prstGeom prst="rect">
            <a:avLst/>
          </a:prstGeom>
          <a:noFill/>
        </p:spPr>
        <p:txBody>
          <a:bodyPr wrap="square" rtlCol="0">
            <a:spAutoFit/>
          </a:bodyPr>
          <a:lstStyle/>
          <a:p>
            <a:pPr marL="571500" indent="-571500">
              <a:buFont typeface="Arial" pitchFamily="34" charset="0"/>
              <a:buChar char="•"/>
            </a:pPr>
            <a:r>
              <a:rPr lang="en-US" sz="2800" dirty="0" smtClean="0"/>
              <a:t>Masonry buildings can be </a:t>
            </a:r>
            <a:r>
              <a:rPr lang="en-US" sz="2800" dirty="0"/>
              <a:t>renovated to serve new </a:t>
            </a:r>
            <a:r>
              <a:rPr lang="en-US" sz="2800" dirty="0" smtClean="0"/>
              <a:t>purposes</a:t>
            </a:r>
            <a:endParaRPr lang="en-US" sz="2800" dirty="0"/>
          </a:p>
          <a:p>
            <a:pPr marL="571500" indent="-571500">
              <a:buFont typeface="Arial" pitchFamily="34" charset="0"/>
              <a:buChar char="•"/>
            </a:pPr>
            <a:r>
              <a:rPr lang="en-US" sz="2800" dirty="0" smtClean="0"/>
              <a:t>Bricks </a:t>
            </a:r>
            <a:r>
              <a:rPr lang="en-US" sz="2800" dirty="0"/>
              <a:t>can be salvaged, cleaned and </a:t>
            </a:r>
            <a:r>
              <a:rPr lang="en-US" sz="2800" dirty="0" smtClean="0"/>
              <a:t>reused</a:t>
            </a:r>
            <a:endParaRPr lang="en-US" sz="2800" dirty="0"/>
          </a:p>
        </p:txBody>
      </p:sp>
      <p:sp>
        <p:nvSpPr>
          <p:cNvPr id="5" name="Slide Number Placeholder 4"/>
          <p:cNvSpPr>
            <a:spLocks noGrp="1"/>
          </p:cNvSpPr>
          <p:nvPr>
            <p:ph type="sldNum" sz="quarter" idx="12"/>
          </p:nvPr>
        </p:nvSpPr>
        <p:spPr/>
        <p:txBody>
          <a:bodyPr/>
          <a:lstStyle/>
          <a:p>
            <a:fld id="{886BB73A-582F-4420-9A14-CB10A2B2E5E8}" type="slidenum">
              <a:rPr lang="en-US" smtClean="0"/>
              <a:pPr/>
              <a:t>21</a:t>
            </a:fld>
            <a:endParaRPr lang="en-US" dirty="0"/>
          </a:p>
        </p:txBody>
      </p:sp>
      <p:sp>
        <p:nvSpPr>
          <p:cNvPr id="9" name="Title 1"/>
          <p:cNvSpPr>
            <a:spLocks noGrp="1"/>
          </p:cNvSpPr>
          <p:nvPr>
            <p:ph type="title"/>
          </p:nvPr>
        </p:nvSpPr>
        <p:spPr>
          <a:xfrm>
            <a:off x="865632" y="384366"/>
            <a:ext cx="7789418" cy="1143000"/>
          </a:xfrm>
        </p:spPr>
        <p:txBody>
          <a:bodyPr>
            <a:normAutofit/>
          </a:bodyPr>
          <a:lstStyle/>
          <a:p>
            <a:r>
              <a:rPr lang="en-US" dirty="0" smtClean="0"/>
              <a:t>Recyclability and Reusability</a:t>
            </a:r>
            <a:endParaRPr lang="en-US" sz="3600" dirty="0" smtClean="0"/>
          </a:p>
        </p:txBody>
      </p:sp>
      <p:pic>
        <p:nvPicPr>
          <p:cNvPr id="7170" name="Picture 2" descr="C:\Users\Art Fox\Documents\Johnson, Gary info\AIA BldgEnvPresentation\Images\att-executive-education-conference-center-2.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7200" y="4024103"/>
            <a:ext cx="2688248" cy="1796668"/>
          </a:xfrm>
          <a:prstGeom prst="rect">
            <a:avLst/>
          </a:prstGeom>
          <a:noFill/>
          <a:ln w="28575">
            <a:solidFill>
              <a:srgbClr val="BA570F"/>
            </a:solidFill>
          </a:ln>
          <a:extLst>
            <a:ext uri="{909E8E84-426E-40DD-AFC4-6F175D3DCCD1}">
              <a14:hiddenFill xmlns:a14="http://schemas.microsoft.com/office/drawing/2010/main" xmlns="">
                <a:solidFill>
                  <a:srgbClr val="FFFFFF"/>
                </a:solidFill>
              </a14:hiddenFill>
            </a:ext>
          </a:extLst>
        </p:spPr>
      </p:pic>
      <p:pic>
        <p:nvPicPr>
          <p:cNvPr id="7172" name="Picture 4" descr="C:\Users\Art Fox\Documents\Johnson, Gary info\AIA BldgEnvPresentation\Images\SalvagedBrick1.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981325" y="4305700"/>
            <a:ext cx="2809875" cy="1628775"/>
          </a:xfrm>
          <a:prstGeom prst="rect">
            <a:avLst/>
          </a:prstGeom>
          <a:noFill/>
          <a:ln w="28575">
            <a:solidFill>
              <a:srgbClr val="BA570F"/>
            </a:solidFill>
          </a:ln>
          <a:extLst>
            <a:ext uri="{909E8E84-426E-40DD-AFC4-6F175D3DCCD1}">
              <a14:hiddenFill xmlns:a14="http://schemas.microsoft.com/office/drawing/2010/main" xmlns="">
                <a:solidFill>
                  <a:srgbClr val="FFFFFF"/>
                </a:solidFill>
              </a14:hiddenFill>
            </a:ext>
          </a:extLst>
        </p:spPr>
      </p:pic>
      <p:pic>
        <p:nvPicPr>
          <p:cNvPr id="7171" name="Picture 3" descr="C:\Users\Art Fox\Documents\Johnson, Gary info\AIA BldgEnvPresentation\Images\BrickLandscaping1.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558295" y="3746578"/>
            <a:ext cx="2609850" cy="1752600"/>
          </a:xfrm>
          <a:prstGeom prst="rect">
            <a:avLst/>
          </a:prstGeom>
          <a:noFill/>
          <a:ln w="28575">
            <a:solidFill>
              <a:srgbClr val="BA570F"/>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691595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descr="C:\Users\Art Fox\Documents\Johnson, Gary info\Products\Sealant Adhesive\AdhesivrSealant-MPE -BTL-Pix with new logos.jpg"/>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5282610" y="4572000"/>
            <a:ext cx="3777488" cy="1289400"/>
          </a:xfrm>
          <a:prstGeom prst="rect">
            <a:avLst/>
          </a:prstGeom>
          <a:noFill/>
          <a:ln w="28575">
            <a:solidFill>
              <a:srgbClr val="BA570F"/>
            </a:solidFill>
          </a:ln>
          <a:extLst>
            <a:ext uri="{909E8E84-426E-40DD-AFC4-6F175D3DCCD1}">
              <a14:hiddenFill xmlns:a14="http://schemas.microsoft.com/office/drawing/2010/main" xmlns="">
                <a:solidFill>
                  <a:srgbClr val="FFFFFF"/>
                </a:solidFill>
              </a14:hiddenFill>
            </a:ext>
          </a:extLst>
        </p:spPr>
      </p:pic>
      <p:cxnSp>
        <p:nvCxnSpPr>
          <p:cNvPr id="4" name="Straight Connector 3"/>
          <p:cNvCxnSpPr/>
          <p:nvPr/>
        </p:nvCxnSpPr>
        <p:spPr>
          <a:xfrm>
            <a:off x="3206496" y="1901952"/>
            <a:ext cx="5169408" cy="0"/>
          </a:xfrm>
          <a:prstGeom prst="line">
            <a:avLst/>
          </a:prstGeom>
          <a:ln w="28575">
            <a:solidFill>
              <a:srgbClr val="BA570F"/>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82752" y="6150864"/>
            <a:ext cx="7693152" cy="0"/>
          </a:xfrm>
          <a:prstGeom prst="line">
            <a:avLst/>
          </a:prstGeom>
          <a:ln w="28575">
            <a:solidFill>
              <a:srgbClr val="BA570F"/>
            </a:solidFill>
          </a:ln>
        </p:spPr>
        <p:style>
          <a:lnRef idx="1">
            <a:schemeClr val="accent1"/>
          </a:lnRef>
          <a:fillRef idx="0">
            <a:schemeClr val="accent1"/>
          </a:fillRef>
          <a:effectRef idx="0">
            <a:schemeClr val="accent1"/>
          </a:effectRef>
          <a:fontRef idx="minor">
            <a:schemeClr val="tx1"/>
          </a:fontRef>
        </p:style>
      </p:cxnSp>
      <p:sp>
        <p:nvSpPr>
          <p:cNvPr id="7" name="Content Placeholder 6"/>
          <p:cNvSpPr>
            <a:spLocks noGrp="1"/>
          </p:cNvSpPr>
          <p:nvPr>
            <p:ph idx="1"/>
          </p:nvPr>
        </p:nvSpPr>
        <p:spPr>
          <a:xfrm>
            <a:off x="457200" y="1901952"/>
            <a:ext cx="3688080" cy="4291585"/>
          </a:xfrm>
        </p:spPr>
        <p:txBody>
          <a:bodyPr>
            <a:normAutofit/>
          </a:bodyPr>
          <a:lstStyle/>
          <a:p>
            <a:pPr marL="0" indent="0">
              <a:buNone/>
            </a:pPr>
            <a:endParaRPr lang="en-US" sz="1200" dirty="0" smtClean="0"/>
          </a:p>
          <a:p>
            <a:endParaRPr lang="en-US" dirty="0" smtClean="0"/>
          </a:p>
        </p:txBody>
      </p:sp>
      <p:sp>
        <p:nvSpPr>
          <p:cNvPr id="5" name="Slide Number Placeholder 4"/>
          <p:cNvSpPr>
            <a:spLocks noGrp="1"/>
          </p:cNvSpPr>
          <p:nvPr>
            <p:ph type="sldNum" sz="quarter" idx="12"/>
          </p:nvPr>
        </p:nvSpPr>
        <p:spPr/>
        <p:txBody>
          <a:bodyPr/>
          <a:lstStyle/>
          <a:p>
            <a:fld id="{886BB73A-582F-4420-9A14-CB10A2B2E5E8}" type="slidenum">
              <a:rPr lang="en-US" smtClean="0"/>
              <a:pPr/>
              <a:t>22</a:t>
            </a:fld>
            <a:endParaRPr lang="en-US" dirty="0"/>
          </a:p>
        </p:txBody>
      </p:sp>
      <p:sp>
        <p:nvSpPr>
          <p:cNvPr id="9" name="Title 1"/>
          <p:cNvSpPr>
            <a:spLocks noGrp="1"/>
          </p:cNvSpPr>
          <p:nvPr>
            <p:ph type="title"/>
          </p:nvPr>
        </p:nvSpPr>
        <p:spPr>
          <a:xfrm>
            <a:off x="689361" y="314580"/>
            <a:ext cx="7813802" cy="1143000"/>
          </a:xfrm>
        </p:spPr>
        <p:txBody>
          <a:bodyPr>
            <a:normAutofit fontScale="90000"/>
          </a:bodyPr>
          <a:lstStyle/>
          <a:p>
            <a:r>
              <a:rPr lang="en-US" dirty="0" smtClean="0"/>
              <a:t>Masonry Cavity Wall Components</a:t>
            </a:r>
            <a:endParaRPr lang="en-US" sz="3600" dirty="0" smtClean="0"/>
          </a:p>
        </p:txBody>
      </p:sp>
      <p:pic>
        <p:nvPicPr>
          <p:cNvPr id="10" name="Picture 4" descr="C:\Users\Art\Documents\Art's Documents\Mortar Net\Johnson, Gary info\AIA BldgEnvPresentation\Images\TF arch drawing2.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9151" y="3632075"/>
            <a:ext cx="3481332" cy="2257884"/>
          </a:xfrm>
          <a:prstGeom prst="rect">
            <a:avLst/>
          </a:prstGeom>
          <a:noFill/>
          <a:ln w="28575">
            <a:solidFill>
              <a:srgbClr val="BA570F"/>
            </a:solidFill>
          </a:ln>
          <a:extLst>
            <a:ext uri="{909E8E84-426E-40DD-AFC4-6F175D3DCCD1}">
              <a14:hiddenFill xmlns:a14="http://schemas.microsoft.com/office/drawing/2010/main" xmlns="">
                <a:solidFill>
                  <a:srgbClr val="FFFFFF"/>
                </a:solidFill>
              </a14:hiddenFill>
            </a:ext>
          </a:extLst>
        </p:spPr>
      </p:pic>
      <p:pic>
        <p:nvPicPr>
          <p:cNvPr id="11" name="Content Placeholder 3" descr="C:\Users\ebickett\AppData\Local\Microsoft\Windows\Temporary Internet Files\Content.Outlook\PRWX73AJ\Circle of Life 019 (2) (3).jpg"/>
          <p:cNvPicPr>
            <a:picLocks/>
          </p:cNvPicPr>
          <p:nvPr/>
        </p:nvPicPr>
        <p:blipFill>
          <a:blip r:embed="rId5" cstate="email">
            <a:extLst>
              <a:ext uri="{28A0092B-C50C-407E-A947-70E740481C1C}">
                <a14:useLocalDpi xmlns:a14="http://schemas.microsoft.com/office/drawing/2010/main" xmlns="" val="0"/>
              </a:ext>
            </a:extLst>
          </a:blip>
          <a:stretch>
            <a:fillRect/>
          </a:stretch>
        </p:blipFill>
        <p:spPr bwMode="auto">
          <a:xfrm>
            <a:off x="3105504" y="1791782"/>
            <a:ext cx="3295296" cy="2537846"/>
          </a:xfrm>
          <a:prstGeom prst="rect">
            <a:avLst/>
          </a:prstGeom>
          <a:noFill/>
          <a:ln w="28575">
            <a:solidFill>
              <a:srgbClr val="BA570F"/>
            </a:solidFill>
            <a:miter lim="800000"/>
            <a:headEnd/>
            <a:tailEnd/>
          </a:ln>
          <a:extLst>
            <a:ext uri="{909E8E84-426E-40DD-AFC4-6F175D3DCCD1}">
              <a14:hiddenFill xmlns:a14="http://schemas.microsoft.com/office/drawing/2010/main" xmlns="">
                <a:solidFill>
                  <a:srgbClr val="FFFFFF"/>
                </a:solidFill>
              </a14:hiddenFill>
            </a:ext>
          </a:extLst>
        </p:spPr>
      </p:pic>
      <p:pic>
        <p:nvPicPr>
          <p:cNvPr id="5122" name="Picture 2" descr="C:\Users\Art\Documents\Art's Documents\Mortar Net\Johnson, Gary info\AIA BldgEnvPresentation\Images\WallTies27.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97722" y="1697026"/>
            <a:ext cx="2303653" cy="2097795"/>
          </a:xfrm>
          <a:prstGeom prst="rect">
            <a:avLst/>
          </a:prstGeom>
          <a:noFill/>
          <a:ln w="28575">
            <a:solidFill>
              <a:srgbClr val="BA570F"/>
            </a:solidFill>
          </a:ln>
          <a:extLst>
            <a:ext uri="{909E8E84-426E-40DD-AFC4-6F175D3DCCD1}">
              <a14:hiddenFill xmlns:a14="http://schemas.microsoft.com/office/drawing/2010/main" xmlns="">
                <a:solidFill>
                  <a:srgbClr val="FFFFFF"/>
                </a:solidFill>
              </a14:hiddenFill>
            </a:ext>
          </a:extLst>
        </p:spPr>
      </p:pic>
      <p:pic>
        <p:nvPicPr>
          <p:cNvPr id="13" name="Picture 2"/>
          <p:cNvPicPr>
            <a:picLocks noChangeAspect="1" noChangeArrowheads="1"/>
          </p:cNvPicPr>
          <p:nvPr/>
        </p:nvPicPr>
        <p:blipFill>
          <a:blip r:embed="rId7" cstate="email">
            <a:extLst>
              <a:ext uri="{28A0092B-C50C-407E-A947-70E740481C1C}">
                <a14:useLocalDpi xmlns:a14="http://schemas.microsoft.com/office/drawing/2010/main" xmlns="" val="0"/>
              </a:ext>
            </a:extLst>
          </a:blip>
          <a:srcRect/>
          <a:stretch>
            <a:fillRect/>
          </a:stretch>
        </p:blipFill>
        <p:spPr bwMode="auto">
          <a:xfrm>
            <a:off x="6279187" y="2109452"/>
            <a:ext cx="2696739" cy="1536363"/>
          </a:xfrm>
          <a:prstGeom prst="rect">
            <a:avLst/>
          </a:prstGeom>
          <a:noFill/>
          <a:ln w="28575">
            <a:solidFill>
              <a:srgbClr val="BA570F"/>
            </a:solidFill>
            <a:miter lim="800000"/>
            <a:headEnd/>
            <a:tailEnd/>
          </a:ln>
          <a:extLst>
            <a:ext uri="{909E8E84-426E-40DD-AFC4-6F175D3DCCD1}">
              <a14:hiddenFill xmlns:a14="http://schemas.microsoft.com/office/drawing/2010/main" xmlns="">
                <a:solidFill>
                  <a:schemeClr val="accent1"/>
                </a:solidFill>
              </a14:hiddenFill>
            </a:ext>
          </a:extLst>
        </p:spPr>
      </p:pic>
      <p:pic>
        <p:nvPicPr>
          <p:cNvPr id="12" name="Picture 11" descr="C:\Users\Art\Documents\Art's Documents\Mortar Net\Johnson, Gary info\AIA BldgEnvPresentation\Images\MortarNet1.jp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858838" y="4242947"/>
            <a:ext cx="2785410" cy="2365169"/>
          </a:xfrm>
          <a:prstGeom prst="rect">
            <a:avLst/>
          </a:prstGeom>
          <a:noFill/>
          <a:ln w="28575">
            <a:solidFill>
              <a:srgbClr val="BA570F"/>
            </a:solidFill>
          </a:ln>
          <a:extLst>
            <a:ext uri="{909E8E84-426E-40DD-AFC4-6F175D3DCCD1}">
              <a14:hiddenFill xmlns:a14="http://schemas.microsoft.com/office/drawing/2010/main" xmlns="">
                <a:solidFill>
                  <a:srgbClr val="FFFFFF"/>
                </a:solidFill>
              </a14:hiddenFill>
            </a:ext>
          </a:extLst>
        </p:spPr>
      </p:pic>
      <p:pic>
        <p:nvPicPr>
          <p:cNvPr id="6" name="Picture 5"/>
          <p:cNvPicPr>
            <a:picLocks noChangeAspect="1"/>
          </p:cNvPicPr>
          <p:nvPr/>
        </p:nvPicPr>
        <p:blipFill>
          <a:blip r:embed="rId9" cstate="print"/>
          <a:stretch>
            <a:fillRect/>
          </a:stretch>
        </p:blipFill>
        <p:spPr>
          <a:xfrm>
            <a:off x="8318500" y="6019800"/>
            <a:ext cx="673100" cy="685800"/>
          </a:xfrm>
          <a:prstGeom prst="rect">
            <a:avLst/>
          </a:prstGeom>
        </p:spPr>
      </p:pic>
    </p:spTree>
    <p:extLst>
      <p:ext uri="{BB962C8B-B14F-4D97-AF65-F5344CB8AC3E}">
        <p14:creationId xmlns:p14="http://schemas.microsoft.com/office/powerpoint/2010/main" xmlns="" val="13530002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206496" y="1901952"/>
            <a:ext cx="5169408" cy="0"/>
          </a:xfrm>
          <a:prstGeom prst="line">
            <a:avLst/>
          </a:prstGeom>
          <a:ln w="28575">
            <a:solidFill>
              <a:srgbClr val="BA570F"/>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82752" y="6150864"/>
            <a:ext cx="7693152" cy="0"/>
          </a:xfrm>
          <a:prstGeom prst="line">
            <a:avLst/>
          </a:prstGeom>
          <a:ln w="28575">
            <a:solidFill>
              <a:srgbClr val="BA570F"/>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stretch>
            <a:fillRect/>
          </a:stretch>
        </p:blipFill>
        <p:spPr>
          <a:xfrm>
            <a:off x="8318500" y="6019800"/>
            <a:ext cx="673100" cy="685800"/>
          </a:xfrm>
          <a:prstGeom prst="rect">
            <a:avLst/>
          </a:prstGeom>
        </p:spPr>
      </p:pic>
      <p:sp>
        <p:nvSpPr>
          <p:cNvPr id="5" name="Slide Number Placeholder 4"/>
          <p:cNvSpPr>
            <a:spLocks noGrp="1"/>
          </p:cNvSpPr>
          <p:nvPr>
            <p:ph type="sldNum" sz="quarter" idx="12"/>
          </p:nvPr>
        </p:nvSpPr>
        <p:spPr/>
        <p:txBody>
          <a:bodyPr/>
          <a:lstStyle/>
          <a:p>
            <a:fld id="{886BB73A-582F-4420-9A14-CB10A2B2E5E8}" type="slidenum">
              <a:rPr lang="en-US" smtClean="0"/>
              <a:pPr/>
              <a:t>23</a:t>
            </a:fld>
            <a:endParaRPr lang="en-US" dirty="0"/>
          </a:p>
        </p:txBody>
      </p:sp>
      <p:sp>
        <p:nvSpPr>
          <p:cNvPr id="9" name="Title 1"/>
          <p:cNvSpPr>
            <a:spLocks noGrp="1"/>
          </p:cNvSpPr>
          <p:nvPr>
            <p:ph type="title"/>
          </p:nvPr>
        </p:nvSpPr>
        <p:spPr>
          <a:xfrm>
            <a:off x="3157728" y="314580"/>
            <a:ext cx="5521706" cy="1143000"/>
          </a:xfrm>
        </p:spPr>
        <p:txBody>
          <a:bodyPr>
            <a:normAutofit/>
          </a:bodyPr>
          <a:lstStyle/>
          <a:p>
            <a:r>
              <a:rPr lang="en-US" dirty="0" smtClean="0"/>
              <a:t>Wall Ties Defined</a:t>
            </a:r>
            <a:endParaRPr lang="en-US" sz="3600" dirty="0" smtClean="0"/>
          </a:p>
        </p:txBody>
      </p:sp>
      <p:pic>
        <p:nvPicPr>
          <p:cNvPr id="1741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657850" y="2208467"/>
            <a:ext cx="2876550" cy="2733675"/>
          </a:xfrm>
          <a:prstGeom prst="rect">
            <a:avLst/>
          </a:prstGeom>
          <a:noFill/>
          <a:ln w="28575">
            <a:solidFill>
              <a:srgbClr val="BA570F"/>
            </a:solidFill>
          </a:ln>
          <a:effectLst/>
        </p:spPr>
      </p:pic>
      <p:sp>
        <p:nvSpPr>
          <p:cNvPr id="2" name="TextBox 1"/>
          <p:cNvSpPr txBox="1"/>
          <p:nvPr/>
        </p:nvSpPr>
        <p:spPr>
          <a:xfrm>
            <a:off x="6200013" y="5107365"/>
            <a:ext cx="1792224" cy="369332"/>
          </a:xfrm>
          <a:prstGeom prst="rect">
            <a:avLst/>
          </a:prstGeom>
          <a:noFill/>
        </p:spPr>
        <p:txBody>
          <a:bodyPr wrap="square" rtlCol="0">
            <a:spAutoFit/>
          </a:bodyPr>
          <a:lstStyle/>
          <a:p>
            <a:r>
              <a:rPr lang="en-US" dirty="0"/>
              <a:t>Typical Wall Ties </a:t>
            </a:r>
          </a:p>
        </p:txBody>
      </p:sp>
      <p:sp>
        <p:nvSpPr>
          <p:cNvPr id="10" name="TextBox 9"/>
          <p:cNvSpPr txBox="1"/>
          <p:nvPr/>
        </p:nvSpPr>
        <p:spPr>
          <a:xfrm>
            <a:off x="335278" y="2297505"/>
            <a:ext cx="5455921" cy="2677656"/>
          </a:xfrm>
          <a:prstGeom prst="rect">
            <a:avLst/>
          </a:prstGeom>
          <a:noFill/>
        </p:spPr>
        <p:txBody>
          <a:bodyPr wrap="square" rtlCol="0">
            <a:spAutoFit/>
          </a:bodyPr>
          <a:lstStyle/>
          <a:p>
            <a:pPr marL="285750" indent="-285750">
              <a:buFont typeface="Arial" pitchFamily="34" charset="0"/>
              <a:buChar char="•"/>
            </a:pPr>
            <a:r>
              <a:rPr lang="en-US" sz="2800" dirty="0" smtClean="0"/>
              <a:t>Tie the </a:t>
            </a:r>
            <a:r>
              <a:rPr lang="en-US" sz="2800" dirty="0"/>
              <a:t>structural wall </a:t>
            </a:r>
            <a:r>
              <a:rPr lang="en-US" sz="2800" dirty="0" smtClean="0"/>
              <a:t>to the masonry </a:t>
            </a:r>
            <a:r>
              <a:rPr lang="en-US" sz="2800" dirty="0"/>
              <a:t>veneer </a:t>
            </a:r>
          </a:p>
          <a:p>
            <a:pPr marL="285750" indent="-285750">
              <a:buFont typeface="Arial" pitchFamily="34" charset="0"/>
              <a:buChar char="•"/>
            </a:pPr>
            <a:r>
              <a:rPr lang="en-US" sz="2800" dirty="0" smtClean="0"/>
              <a:t>Prevent </a:t>
            </a:r>
            <a:r>
              <a:rPr lang="en-US" sz="2800" dirty="0"/>
              <a:t>the veneer from bulging, sagging or pulling away </a:t>
            </a:r>
            <a:endParaRPr lang="en-US" sz="2800" dirty="0" smtClean="0"/>
          </a:p>
          <a:p>
            <a:pPr marL="285750" indent="-285750">
              <a:buFont typeface="Arial" pitchFamily="34" charset="0"/>
              <a:buChar char="•"/>
            </a:pPr>
            <a:r>
              <a:rPr lang="en-US" sz="2800" dirty="0" smtClean="0"/>
              <a:t>Are non-corroding</a:t>
            </a:r>
            <a:r>
              <a:rPr lang="en-US" sz="2800" dirty="0"/>
              <a:t>, high-strength </a:t>
            </a:r>
            <a:r>
              <a:rPr lang="en-US" sz="2800" dirty="0" smtClean="0"/>
              <a:t>metal</a:t>
            </a:r>
            <a:endParaRPr lang="en-US" sz="2800" dirty="0"/>
          </a:p>
        </p:txBody>
      </p:sp>
      <p:sp>
        <p:nvSpPr>
          <p:cNvPr id="11" name="TextBox 10"/>
          <p:cNvSpPr txBox="1"/>
          <p:nvPr/>
        </p:nvSpPr>
        <p:spPr>
          <a:xfrm>
            <a:off x="156074" y="5495163"/>
            <a:ext cx="9019585" cy="523220"/>
          </a:xfrm>
          <a:prstGeom prst="rect">
            <a:avLst/>
          </a:prstGeom>
          <a:noFill/>
        </p:spPr>
        <p:txBody>
          <a:bodyPr wrap="none" rtlCol="0">
            <a:spAutoFit/>
          </a:bodyPr>
          <a:lstStyle/>
          <a:p>
            <a:r>
              <a:rPr lang="en-US" sz="2800" b="1" dirty="0" smtClean="0"/>
              <a:t>Correct </a:t>
            </a:r>
            <a:r>
              <a:rPr lang="en-US" sz="2800" b="1" dirty="0"/>
              <a:t>tie size and design must be specified or </a:t>
            </a:r>
            <a:r>
              <a:rPr lang="en-US" sz="2800" b="1" dirty="0" smtClean="0"/>
              <a:t>wall </a:t>
            </a:r>
            <a:r>
              <a:rPr lang="en-US" sz="2800" b="1" dirty="0"/>
              <a:t>can fail</a:t>
            </a:r>
          </a:p>
        </p:txBody>
      </p:sp>
    </p:spTree>
    <p:extLst>
      <p:ext uri="{BB962C8B-B14F-4D97-AF65-F5344CB8AC3E}">
        <p14:creationId xmlns:p14="http://schemas.microsoft.com/office/powerpoint/2010/main" xmlns="" val="21606705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206496" y="1901952"/>
            <a:ext cx="5169408" cy="0"/>
          </a:xfrm>
          <a:prstGeom prst="line">
            <a:avLst/>
          </a:prstGeom>
          <a:ln w="28575">
            <a:solidFill>
              <a:srgbClr val="BA570F"/>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82752" y="6150864"/>
            <a:ext cx="7693152" cy="0"/>
          </a:xfrm>
          <a:prstGeom prst="line">
            <a:avLst/>
          </a:prstGeom>
          <a:ln w="28575">
            <a:solidFill>
              <a:srgbClr val="BA570F"/>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2767584" y="384366"/>
            <a:ext cx="5608320" cy="1143000"/>
          </a:xfrm>
        </p:spPr>
        <p:txBody>
          <a:bodyPr>
            <a:noAutofit/>
          </a:bodyPr>
          <a:lstStyle/>
          <a:p>
            <a:r>
              <a:rPr lang="en-US" sz="3600" dirty="0" smtClean="0"/>
              <a:t>Lightweight Corrugated </a:t>
            </a:r>
            <a:br>
              <a:rPr lang="en-US" sz="3600" dirty="0" smtClean="0"/>
            </a:br>
            <a:r>
              <a:rPr lang="en-US" sz="3600" dirty="0" smtClean="0"/>
              <a:t>Wall Ties</a:t>
            </a:r>
          </a:p>
        </p:txBody>
      </p:sp>
      <p:pic>
        <p:nvPicPr>
          <p:cNvPr id="7" name="Picture 2" descr="C:\Users\JCombs\Desktop\anchors-13.jpg"/>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4047744" y="2156331"/>
            <a:ext cx="4328160" cy="376288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Content Placeholder 1"/>
          <p:cNvSpPr>
            <a:spLocks noGrp="1"/>
          </p:cNvSpPr>
          <p:nvPr>
            <p:ph idx="1"/>
          </p:nvPr>
        </p:nvSpPr>
        <p:spPr>
          <a:xfrm>
            <a:off x="457200" y="2935161"/>
            <a:ext cx="2919984" cy="2034536"/>
          </a:xfrm>
        </p:spPr>
        <p:txBody>
          <a:bodyPr>
            <a:noAutofit/>
          </a:bodyPr>
          <a:lstStyle/>
          <a:p>
            <a:pPr marL="0" indent="0">
              <a:buNone/>
            </a:pPr>
            <a:r>
              <a:rPr lang="en-US" sz="4000" u="sng" dirty="0" smtClean="0"/>
              <a:t>Do not use </a:t>
            </a:r>
            <a:r>
              <a:rPr lang="en-US" sz="4000" dirty="0" smtClean="0"/>
              <a:t>in commercial construction</a:t>
            </a:r>
            <a:endParaRPr lang="en-US" sz="4000" dirty="0"/>
          </a:p>
        </p:txBody>
      </p:sp>
      <p:sp>
        <p:nvSpPr>
          <p:cNvPr id="3" name="Rectangle 2"/>
          <p:cNvSpPr/>
          <p:nvPr/>
        </p:nvSpPr>
        <p:spPr>
          <a:xfrm>
            <a:off x="4047744" y="2156331"/>
            <a:ext cx="4328160" cy="3762884"/>
          </a:xfrm>
          <a:prstGeom prst="rect">
            <a:avLst/>
          </a:prstGeom>
          <a:noFill/>
          <a:ln>
            <a:solidFill>
              <a:srgbClr val="BA57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4" cstate="print"/>
          <a:stretch>
            <a:fillRect/>
          </a:stretch>
        </p:blipFill>
        <p:spPr>
          <a:xfrm>
            <a:off x="8318500" y="6019800"/>
            <a:ext cx="673100" cy="685800"/>
          </a:xfrm>
          <a:prstGeom prst="rect">
            <a:avLst/>
          </a:prstGeom>
        </p:spPr>
      </p:pic>
      <p:sp>
        <p:nvSpPr>
          <p:cNvPr id="5" name="Slide Number Placeholder 4"/>
          <p:cNvSpPr>
            <a:spLocks noGrp="1"/>
          </p:cNvSpPr>
          <p:nvPr>
            <p:ph type="sldNum" sz="quarter" idx="12"/>
          </p:nvPr>
        </p:nvSpPr>
        <p:spPr/>
        <p:txBody>
          <a:bodyPr/>
          <a:lstStyle/>
          <a:p>
            <a:fld id="{886BB73A-582F-4420-9A14-CB10A2B2E5E8}" type="slidenum">
              <a:rPr lang="en-US" smtClean="0"/>
              <a:pPr/>
              <a:t>24</a:t>
            </a:fld>
            <a:endParaRPr lang="en-US" dirty="0"/>
          </a:p>
        </p:txBody>
      </p:sp>
    </p:spTree>
    <p:extLst>
      <p:ext uri="{BB962C8B-B14F-4D97-AF65-F5344CB8AC3E}">
        <p14:creationId xmlns:p14="http://schemas.microsoft.com/office/powerpoint/2010/main" xmlns="" val="29584832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206496" y="1901952"/>
            <a:ext cx="5169408" cy="0"/>
          </a:xfrm>
          <a:prstGeom prst="line">
            <a:avLst/>
          </a:prstGeom>
          <a:ln w="28575">
            <a:solidFill>
              <a:srgbClr val="BA570F"/>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82752" y="6150864"/>
            <a:ext cx="7693152" cy="0"/>
          </a:xfrm>
          <a:prstGeom prst="line">
            <a:avLst/>
          </a:prstGeom>
          <a:ln w="28575">
            <a:solidFill>
              <a:srgbClr val="BA570F"/>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2682240" y="280416"/>
            <a:ext cx="5916737" cy="1304544"/>
          </a:xfrm>
        </p:spPr>
        <p:txBody>
          <a:bodyPr>
            <a:noAutofit/>
          </a:bodyPr>
          <a:lstStyle/>
          <a:p>
            <a:r>
              <a:rPr lang="en-US" sz="3600" dirty="0" smtClean="0"/>
              <a:t>Commercial Wall Ties</a:t>
            </a:r>
          </a:p>
        </p:txBody>
      </p:sp>
      <p:sp>
        <p:nvSpPr>
          <p:cNvPr id="2" name="Content Placeholder 1"/>
          <p:cNvSpPr>
            <a:spLocks noGrp="1"/>
          </p:cNvSpPr>
          <p:nvPr>
            <p:ph idx="1"/>
          </p:nvPr>
        </p:nvSpPr>
        <p:spPr>
          <a:xfrm>
            <a:off x="776693" y="3581566"/>
            <a:ext cx="2153794" cy="1166712"/>
          </a:xfrm>
        </p:spPr>
        <p:txBody>
          <a:bodyPr>
            <a:noAutofit/>
          </a:bodyPr>
          <a:lstStyle/>
          <a:p>
            <a:pPr marL="0" indent="0">
              <a:buNone/>
            </a:pPr>
            <a:r>
              <a:rPr lang="en-US" sz="4800" dirty="0" smtClean="0"/>
              <a:t>Typical</a:t>
            </a:r>
            <a:endParaRPr lang="en-US" sz="4800" dirty="0"/>
          </a:p>
        </p:txBody>
      </p:sp>
      <p:pic>
        <p:nvPicPr>
          <p:cNvPr id="12" name="Picture 11"/>
          <p:cNvPicPr>
            <a:picLocks noChangeAspect="1"/>
          </p:cNvPicPr>
          <p:nvPr/>
        </p:nvPicPr>
        <p:blipFill>
          <a:blip r:embed="rId3" cstate="print"/>
          <a:stretch>
            <a:fillRect/>
          </a:stretch>
        </p:blipFill>
        <p:spPr>
          <a:xfrm>
            <a:off x="8318500" y="6019800"/>
            <a:ext cx="673100" cy="685800"/>
          </a:xfrm>
          <a:prstGeom prst="rect">
            <a:avLst/>
          </a:prstGeom>
        </p:spPr>
      </p:pic>
      <p:sp>
        <p:nvSpPr>
          <p:cNvPr id="6" name="Slide Number Placeholder 5"/>
          <p:cNvSpPr>
            <a:spLocks noGrp="1"/>
          </p:cNvSpPr>
          <p:nvPr>
            <p:ph type="sldNum" sz="quarter" idx="12"/>
          </p:nvPr>
        </p:nvSpPr>
        <p:spPr/>
        <p:txBody>
          <a:bodyPr/>
          <a:lstStyle/>
          <a:p>
            <a:fld id="{886BB73A-582F-4420-9A14-CB10A2B2E5E8}" type="slidenum">
              <a:rPr lang="en-US" smtClean="0"/>
              <a:pPr/>
              <a:t>25</a:t>
            </a:fld>
            <a:endParaRPr lang="en-US" dirty="0"/>
          </a:p>
        </p:txBody>
      </p:sp>
      <p:pic>
        <p:nvPicPr>
          <p:cNvPr id="11" name="Picture 2" descr="C:\Users\Art\Documents\Art's Documents\Mortar Net\Johnson, Gary info\AIA BldgEnvPresentation\Images\WallTies27.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806210" y="2037930"/>
            <a:ext cx="4258899" cy="3878317"/>
          </a:xfrm>
          <a:prstGeom prst="rect">
            <a:avLst/>
          </a:prstGeom>
          <a:noFill/>
          <a:ln w="28575">
            <a:solidFill>
              <a:srgbClr val="BA570F"/>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981700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206496" y="1901952"/>
            <a:ext cx="5071872" cy="0"/>
          </a:xfrm>
          <a:prstGeom prst="line">
            <a:avLst/>
          </a:prstGeom>
          <a:ln w="28575">
            <a:solidFill>
              <a:srgbClr val="BA570F"/>
            </a:solidFill>
          </a:ln>
        </p:spPr>
        <p:style>
          <a:lnRef idx="1">
            <a:schemeClr val="accent1"/>
          </a:lnRef>
          <a:fillRef idx="0">
            <a:schemeClr val="accent1"/>
          </a:fillRef>
          <a:effectRef idx="0">
            <a:schemeClr val="accent1"/>
          </a:effectRef>
          <a:fontRef idx="minor">
            <a:schemeClr val="tx1"/>
          </a:fontRef>
        </p:style>
      </p:cxnSp>
      <p:pic>
        <p:nvPicPr>
          <p:cNvPr id="9221" name="Picture 5" descr="C:\Users\Art\Documents\Art's Documents\Mortar Net\Johnson, Gary info\AIA BldgEnvPresentation\Images\Termbar1.jpg"/>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6033284" y="1469778"/>
            <a:ext cx="2285216" cy="2285216"/>
          </a:xfrm>
          <a:prstGeom prst="rect">
            <a:avLst/>
          </a:prstGeom>
          <a:noFill/>
          <a:ln w="28575">
            <a:solidFill>
              <a:srgbClr val="BA570F"/>
            </a:solidFill>
          </a:ln>
          <a:extLst>
            <a:ext uri="{909E8E84-426E-40DD-AFC4-6F175D3DCCD1}">
              <a14:hiddenFill xmlns:a14="http://schemas.microsoft.com/office/drawing/2010/main" xmlns="">
                <a:solidFill>
                  <a:srgbClr val="FFFFFF"/>
                </a:solidFill>
              </a14:hiddenFill>
            </a:ext>
          </a:extLst>
        </p:spPr>
      </p:pic>
      <p:cxnSp>
        <p:nvCxnSpPr>
          <p:cNvPr id="8" name="Straight Connector 7"/>
          <p:cNvCxnSpPr/>
          <p:nvPr/>
        </p:nvCxnSpPr>
        <p:spPr>
          <a:xfrm>
            <a:off x="682752" y="6150864"/>
            <a:ext cx="7595616" cy="0"/>
          </a:xfrm>
          <a:prstGeom prst="line">
            <a:avLst/>
          </a:prstGeom>
          <a:ln w="28575">
            <a:solidFill>
              <a:srgbClr val="BA570F"/>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989933" y="419372"/>
            <a:ext cx="1712328" cy="646331"/>
          </a:xfrm>
          <a:prstGeom prst="rect">
            <a:avLst/>
          </a:prstGeom>
          <a:noFill/>
        </p:spPr>
        <p:txBody>
          <a:bodyPr wrap="none" rtlCol="0">
            <a:spAutoFit/>
          </a:bodyPr>
          <a:lstStyle/>
          <a:p>
            <a:r>
              <a:rPr lang="en-US" sz="3600" dirty="0" smtClean="0"/>
              <a:t>Flashing</a:t>
            </a:r>
            <a:endParaRPr lang="en-US" sz="3600" dirty="0"/>
          </a:p>
        </p:txBody>
      </p:sp>
      <p:pic>
        <p:nvPicPr>
          <p:cNvPr id="9" name="Picture 8"/>
          <p:cNvPicPr>
            <a:picLocks noChangeAspect="1"/>
          </p:cNvPicPr>
          <p:nvPr/>
        </p:nvPicPr>
        <p:blipFill>
          <a:blip r:embed="rId4" cstate="print"/>
          <a:stretch>
            <a:fillRect/>
          </a:stretch>
        </p:blipFill>
        <p:spPr>
          <a:xfrm>
            <a:off x="8318500" y="6019800"/>
            <a:ext cx="673100" cy="685800"/>
          </a:xfrm>
          <a:prstGeom prst="rect">
            <a:avLst/>
          </a:prstGeom>
        </p:spPr>
      </p:pic>
      <p:sp>
        <p:nvSpPr>
          <p:cNvPr id="3" name="Slide Number Placeholder 2"/>
          <p:cNvSpPr>
            <a:spLocks noGrp="1"/>
          </p:cNvSpPr>
          <p:nvPr>
            <p:ph type="sldNum" sz="quarter" idx="12"/>
          </p:nvPr>
        </p:nvSpPr>
        <p:spPr/>
        <p:txBody>
          <a:bodyPr/>
          <a:lstStyle/>
          <a:p>
            <a:fld id="{5744759D-0EFF-4FB2-9CCE-04E00944F0FE}" type="slidenum">
              <a:rPr lang="en-US" smtClean="0"/>
              <a:pPr/>
              <a:t>26</a:t>
            </a:fld>
            <a:endParaRPr lang="en-US" dirty="0"/>
          </a:p>
        </p:txBody>
      </p:sp>
      <p:pic>
        <p:nvPicPr>
          <p:cNvPr id="9220" name="Picture 4" descr="C:\Users\Art\Documents\Art's Documents\Mortar Net\Johnson, Gary info\AIA BldgEnvPresentation\Images\TF arch drawing2.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41472" y="1752254"/>
            <a:ext cx="3481332" cy="2257884"/>
          </a:xfrm>
          <a:prstGeom prst="rect">
            <a:avLst/>
          </a:prstGeom>
          <a:noFill/>
          <a:ln w="28575">
            <a:solidFill>
              <a:srgbClr val="BA570F"/>
            </a:solidFill>
          </a:ln>
          <a:extLst>
            <a:ext uri="{909E8E84-426E-40DD-AFC4-6F175D3DCCD1}">
              <a14:hiddenFill xmlns:a14="http://schemas.microsoft.com/office/drawing/2010/main" xmlns="">
                <a:solidFill>
                  <a:srgbClr val="FFFFFF"/>
                </a:solidFill>
              </a14:hiddenFill>
            </a:ext>
          </a:extLst>
        </p:spPr>
      </p:pic>
      <p:pic>
        <p:nvPicPr>
          <p:cNvPr id="6152" name="Picture 8" descr="C:\Users\Art\Documents\Art's Documents\Mortar Net\Johnson, Gary info\AIA BldgEnvPresentation\Images\CornerBootsEndDams.jpg"/>
          <p:cNvPicPr>
            <a:picLocks noChangeAspect="1" noChangeArrowheads="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533046" y="4252511"/>
            <a:ext cx="2921866" cy="2286169"/>
          </a:xfrm>
          <a:prstGeom prst="rect">
            <a:avLst/>
          </a:prstGeom>
          <a:noFill/>
          <a:ln w="28575">
            <a:solidFill>
              <a:srgbClr val="BA570F"/>
            </a:solidFill>
          </a:ln>
          <a:extLst>
            <a:ext uri="{909E8E84-426E-40DD-AFC4-6F175D3DCCD1}">
              <a14:hiddenFill xmlns:a14="http://schemas.microsoft.com/office/drawing/2010/main" xmlns="">
                <a:solidFill>
                  <a:srgbClr val="FFFFFF"/>
                </a:solidFill>
              </a14:hiddenFill>
            </a:ext>
          </a:extLst>
        </p:spPr>
      </p:pic>
      <p:pic>
        <p:nvPicPr>
          <p:cNvPr id="2052" name="Picture 4" descr="C:\Users\Art Fox\Documents\Johnson, Gary info\AIA BldgEnvPresentation\Images\SS FlashingOutsideCorner.jpg"/>
          <p:cNvPicPr>
            <a:picLocks noChangeAspect="1" noChangeArrowheads="1"/>
          </p:cNvPicPr>
          <p:nvPr/>
        </p:nvPicPr>
        <p:blipFill>
          <a:blip r:embed="rId7" cstate="email">
            <a:extLst>
              <a:ext uri="{28A0092B-C50C-407E-A947-70E740481C1C}">
                <a14:useLocalDpi xmlns:a14="http://schemas.microsoft.com/office/drawing/2010/main" xmlns="" val="0"/>
              </a:ext>
            </a:extLst>
          </a:blip>
          <a:srcRect/>
          <a:stretch>
            <a:fillRect/>
          </a:stretch>
        </p:blipFill>
        <p:spPr bwMode="auto">
          <a:xfrm>
            <a:off x="2931166" y="2763831"/>
            <a:ext cx="3639592" cy="2275199"/>
          </a:xfrm>
          <a:prstGeom prst="rect">
            <a:avLst/>
          </a:prstGeom>
          <a:noFill/>
          <a:ln w="28575">
            <a:solidFill>
              <a:srgbClr val="BA570F"/>
            </a:solidFill>
          </a:ln>
          <a:extLst>
            <a:ext uri="{909E8E84-426E-40DD-AFC4-6F175D3DCCD1}">
              <a14:hiddenFill xmlns:a14="http://schemas.microsoft.com/office/drawing/2010/main" xmlns="">
                <a:solidFill>
                  <a:srgbClr val="FFFFFF"/>
                </a:solidFill>
              </a14:hiddenFill>
            </a:ext>
          </a:extLst>
        </p:spPr>
      </p:pic>
      <p:pic>
        <p:nvPicPr>
          <p:cNvPr id="6146" name="Picture 2" descr="C:\Users\Art\Documents\Art's Documents\Mortar Net\Johnson, Gary info\AIA BldgEnvPresentation\Images\TF50ft roll_short35.jpg"/>
          <p:cNvPicPr>
            <a:picLocks noChangeAspect="1" noChangeArrowheads="1"/>
          </p:cNvPicPr>
          <p:nvPr/>
        </p:nvPicPr>
        <p:blipFill>
          <a:blip r:embed="rId8" cstate="email">
            <a:extLst>
              <a:ext uri="{28A0092B-C50C-407E-A947-70E740481C1C}">
                <a14:useLocalDpi xmlns:a14="http://schemas.microsoft.com/office/drawing/2010/main" xmlns="" val="0"/>
              </a:ext>
            </a:extLst>
          </a:blip>
          <a:srcRect/>
          <a:stretch>
            <a:fillRect/>
          </a:stretch>
        </p:blipFill>
        <p:spPr bwMode="auto">
          <a:xfrm>
            <a:off x="5641887" y="4239197"/>
            <a:ext cx="3349713" cy="1780601"/>
          </a:xfrm>
          <a:prstGeom prst="rect">
            <a:avLst/>
          </a:prstGeom>
          <a:noFill/>
          <a:ln w="28575">
            <a:solidFill>
              <a:srgbClr val="BA570F"/>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264221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206496" y="1901952"/>
            <a:ext cx="5169408" cy="0"/>
          </a:xfrm>
          <a:prstGeom prst="line">
            <a:avLst/>
          </a:prstGeom>
          <a:ln w="28575">
            <a:solidFill>
              <a:srgbClr val="BA570F"/>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82752" y="6150864"/>
            <a:ext cx="7693152" cy="0"/>
          </a:xfrm>
          <a:prstGeom prst="line">
            <a:avLst/>
          </a:prstGeom>
          <a:ln w="28575">
            <a:solidFill>
              <a:srgbClr val="BA570F"/>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457200" y="280416"/>
            <a:ext cx="7918704" cy="1414272"/>
          </a:xfrm>
        </p:spPr>
        <p:txBody>
          <a:bodyPr>
            <a:noAutofit/>
          </a:bodyPr>
          <a:lstStyle/>
          <a:p>
            <a:r>
              <a:rPr lang="en-US" sz="2800" dirty="0" smtClean="0"/>
              <a:t>Flashing</a:t>
            </a:r>
            <a:r>
              <a:rPr lang="en-US" sz="2800" dirty="0"/>
              <a:t> </a:t>
            </a:r>
            <a:r>
              <a:rPr lang="en-US" sz="2800" dirty="0" smtClean="0"/>
              <a:t>Sustainability Considerations </a:t>
            </a:r>
            <a:br>
              <a:rPr lang="en-US" sz="2800" dirty="0" smtClean="0"/>
            </a:br>
            <a:r>
              <a:rPr lang="en-US" sz="3600" dirty="0" smtClean="0"/>
              <a:t>Stainless Steel</a:t>
            </a:r>
          </a:p>
        </p:txBody>
      </p:sp>
      <p:cxnSp>
        <p:nvCxnSpPr>
          <p:cNvPr id="24" name="Straight Arrow Connector 23"/>
          <p:cNvCxnSpPr/>
          <p:nvPr/>
        </p:nvCxnSpPr>
        <p:spPr>
          <a:xfrm flipH="1" flipV="1">
            <a:off x="6729984" y="4474464"/>
            <a:ext cx="268224" cy="394085"/>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3" cstate="print"/>
          <a:stretch>
            <a:fillRect/>
          </a:stretch>
        </p:blipFill>
        <p:spPr>
          <a:xfrm>
            <a:off x="8318500" y="6019800"/>
            <a:ext cx="673100" cy="685800"/>
          </a:xfrm>
          <a:prstGeom prst="rect">
            <a:avLst/>
          </a:prstGeom>
        </p:spPr>
      </p:pic>
      <p:sp>
        <p:nvSpPr>
          <p:cNvPr id="2" name="Slide Number Placeholder 1"/>
          <p:cNvSpPr>
            <a:spLocks noGrp="1"/>
          </p:cNvSpPr>
          <p:nvPr>
            <p:ph type="sldNum" sz="quarter" idx="12"/>
          </p:nvPr>
        </p:nvSpPr>
        <p:spPr/>
        <p:txBody>
          <a:bodyPr/>
          <a:lstStyle/>
          <a:p>
            <a:fld id="{886BB73A-582F-4420-9A14-CB10A2B2E5E8}" type="slidenum">
              <a:rPr lang="en-US" smtClean="0"/>
              <a:pPr/>
              <a:t>27</a:t>
            </a:fld>
            <a:endParaRPr lang="en-US" dirty="0"/>
          </a:p>
        </p:txBody>
      </p:sp>
      <p:sp>
        <p:nvSpPr>
          <p:cNvPr id="30" name="TextBox 29"/>
          <p:cNvSpPr txBox="1"/>
          <p:nvPr/>
        </p:nvSpPr>
        <p:spPr>
          <a:xfrm>
            <a:off x="150124" y="2951835"/>
            <a:ext cx="4379204" cy="2062103"/>
          </a:xfrm>
          <a:prstGeom prst="rect">
            <a:avLst/>
          </a:prstGeom>
          <a:noFill/>
        </p:spPr>
        <p:txBody>
          <a:bodyPr wrap="square" rtlCol="0">
            <a:spAutoFit/>
          </a:bodyPr>
          <a:lstStyle/>
          <a:p>
            <a:pPr marL="457200" indent="-457200">
              <a:buFont typeface="Arial" pitchFamily="34" charset="0"/>
              <a:buChar char="•"/>
            </a:pPr>
            <a:r>
              <a:rPr lang="en-US" sz="3200" dirty="0" smtClean="0"/>
              <a:t>Superior durability</a:t>
            </a:r>
            <a:endParaRPr lang="en-US" sz="1400" dirty="0" smtClean="0"/>
          </a:p>
          <a:p>
            <a:pPr marL="457200" indent="-457200">
              <a:buFont typeface="Arial" pitchFamily="34" charset="0"/>
              <a:buChar char="•"/>
            </a:pPr>
            <a:r>
              <a:rPr lang="en-US" sz="3200" dirty="0" smtClean="0"/>
              <a:t>100 % recyclable</a:t>
            </a:r>
            <a:endParaRPr lang="en-US" sz="1400" dirty="0" smtClean="0"/>
          </a:p>
          <a:p>
            <a:pPr marL="457200" indent="-457200">
              <a:buFont typeface="Arial" pitchFamily="34" charset="0"/>
              <a:buChar char="•"/>
            </a:pPr>
            <a:r>
              <a:rPr lang="en-US" sz="3200" dirty="0" smtClean="0"/>
              <a:t>High energy cost</a:t>
            </a:r>
            <a:endParaRPr lang="en-US" sz="1400" dirty="0" smtClean="0"/>
          </a:p>
          <a:p>
            <a:pPr marL="457200" indent="-457200">
              <a:buFont typeface="Arial" pitchFamily="34" charset="0"/>
              <a:buChar char="•"/>
            </a:pPr>
            <a:r>
              <a:rPr lang="en-US" sz="3200" dirty="0"/>
              <a:t>H</a:t>
            </a:r>
            <a:r>
              <a:rPr lang="en-US" sz="3200" dirty="0" smtClean="0"/>
              <a:t>ighly skilled labor</a:t>
            </a:r>
          </a:p>
        </p:txBody>
      </p:sp>
      <p:pic>
        <p:nvPicPr>
          <p:cNvPr id="13" name="Picture 4" descr="C:\Users\Art Fox\Documents\Johnson, Gary info\AIA BldgEnvPresentation\Images\SS FlashingOutsideCorner.jpg"/>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4186411" y="2523443"/>
            <a:ext cx="4669290" cy="2918889"/>
          </a:xfrm>
          <a:prstGeom prst="rect">
            <a:avLst/>
          </a:prstGeom>
          <a:noFill/>
          <a:ln w="28575">
            <a:solidFill>
              <a:srgbClr val="BA570F"/>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131866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5" descr="P9210011ac"/>
          <p:cNvPicPr>
            <a:picLocks noChangeAspect="1" noChangeArrowheads="1"/>
          </p:cNvPicPr>
          <p:nvPr/>
        </p:nvPicPr>
        <p:blipFill>
          <a:blip r:embed="rId3" cstate="print"/>
          <a:srcRect/>
          <a:stretch>
            <a:fillRect/>
          </a:stretch>
        </p:blipFill>
        <p:spPr bwMode="auto">
          <a:xfrm>
            <a:off x="6357974" y="3233523"/>
            <a:ext cx="2451901" cy="2721728"/>
          </a:xfrm>
          <a:prstGeom prst="rect">
            <a:avLst/>
          </a:prstGeom>
          <a:noFill/>
          <a:ln w="28575" algn="ctr">
            <a:solidFill>
              <a:srgbClr val="BA570F"/>
            </a:solidFill>
            <a:miter lim="800000"/>
            <a:headEnd/>
            <a:tailEnd/>
          </a:ln>
        </p:spPr>
      </p:pic>
      <p:cxnSp>
        <p:nvCxnSpPr>
          <p:cNvPr id="4" name="Straight Connector 3"/>
          <p:cNvCxnSpPr/>
          <p:nvPr/>
        </p:nvCxnSpPr>
        <p:spPr>
          <a:xfrm>
            <a:off x="3206496" y="1901952"/>
            <a:ext cx="5169408" cy="0"/>
          </a:xfrm>
          <a:prstGeom prst="line">
            <a:avLst/>
          </a:prstGeom>
          <a:ln w="28575">
            <a:solidFill>
              <a:srgbClr val="BA570F"/>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82752" y="6150864"/>
            <a:ext cx="7693152" cy="0"/>
          </a:xfrm>
          <a:prstGeom prst="line">
            <a:avLst/>
          </a:prstGeom>
          <a:ln w="28575">
            <a:solidFill>
              <a:srgbClr val="BA570F"/>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1112704" y="280416"/>
            <a:ext cx="7263199" cy="1414272"/>
          </a:xfrm>
        </p:spPr>
        <p:txBody>
          <a:bodyPr>
            <a:noAutofit/>
          </a:bodyPr>
          <a:lstStyle/>
          <a:p>
            <a:r>
              <a:rPr lang="en-US" sz="2800" dirty="0" smtClean="0"/>
              <a:t>Flashing</a:t>
            </a:r>
            <a:r>
              <a:rPr lang="en-US" sz="2800" dirty="0"/>
              <a:t> </a:t>
            </a:r>
            <a:r>
              <a:rPr lang="en-US" sz="2800" dirty="0" smtClean="0"/>
              <a:t>Sustainability Considerations </a:t>
            </a:r>
            <a:br>
              <a:rPr lang="en-US" sz="2800" dirty="0" smtClean="0"/>
            </a:br>
            <a:r>
              <a:rPr lang="en-US" sz="3600" dirty="0" smtClean="0"/>
              <a:t>Laminated &amp; Cold Rolled Copper</a:t>
            </a:r>
          </a:p>
        </p:txBody>
      </p:sp>
      <p:pic>
        <p:nvPicPr>
          <p:cNvPr id="22" name="Picture 21"/>
          <p:cNvPicPr>
            <a:picLocks noChangeAspect="1"/>
          </p:cNvPicPr>
          <p:nvPr/>
        </p:nvPicPr>
        <p:blipFill>
          <a:blip r:embed="rId4" cstate="print"/>
          <a:stretch>
            <a:fillRect/>
          </a:stretch>
        </p:blipFill>
        <p:spPr>
          <a:xfrm>
            <a:off x="8318500" y="6019800"/>
            <a:ext cx="673100" cy="685800"/>
          </a:xfrm>
          <a:prstGeom prst="rect">
            <a:avLst/>
          </a:prstGeom>
        </p:spPr>
      </p:pic>
      <p:sp>
        <p:nvSpPr>
          <p:cNvPr id="2" name="Slide Number Placeholder 1"/>
          <p:cNvSpPr>
            <a:spLocks noGrp="1"/>
          </p:cNvSpPr>
          <p:nvPr>
            <p:ph type="sldNum" sz="quarter" idx="12"/>
          </p:nvPr>
        </p:nvSpPr>
        <p:spPr/>
        <p:txBody>
          <a:bodyPr/>
          <a:lstStyle/>
          <a:p>
            <a:fld id="{886BB73A-582F-4420-9A14-CB10A2B2E5E8}" type="slidenum">
              <a:rPr lang="en-US" smtClean="0"/>
              <a:pPr/>
              <a:t>28</a:t>
            </a:fld>
            <a:endParaRPr lang="en-US" dirty="0"/>
          </a:p>
        </p:txBody>
      </p:sp>
      <p:sp>
        <p:nvSpPr>
          <p:cNvPr id="30" name="TextBox 29"/>
          <p:cNvSpPr txBox="1"/>
          <p:nvPr/>
        </p:nvSpPr>
        <p:spPr>
          <a:xfrm>
            <a:off x="316992" y="2641795"/>
            <a:ext cx="4607548" cy="2862322"/>
          </a:xfrm>
          <a:prstGeom prst="rect">
            <a:avLst/>
          </a:prstGeom>
          <a:noFill/>
        </p:spPr>
        <p:txBody>
          <a:bodyPr wrap="square" rtlCol="0">
            <a:spAutoFit/>
          </a:bodyPr>
          <a:lstStyle/>
          <a:p>
            <a:pPr marL="457200" indent="-457200">
              <a:buFont typeface="Arial" pitchFamily="34" charset="0"/>
              <a:buChar char="•"/>
            </a:pPr>
            <a:r>
              <a:rPr lang="en-US" sz="3200" dirty="0" smtClean="0"/>
              <a:t>Superior durability</a:t>
            </a:r>
          </a:p>
          <a:p>
            <a:pPr marL="457200" indent="-457200">
              <a:buFont typeface="Arial" pitchFamily="34" charset="0"/>
              <a:buChar char="•"/>
            </a:pPr>
            <a:r>
              <a:rPr lang="en-US" sz="3200" dirty="0" smtClean="0"/>
              <a:t>100% recyclable </a:t>
            </a:r>
            <a:r>
              <a:rPr lang="en-US" sz="2000" dirty="0" smtClean="0"/>
              <a:t>(copper &amp; lead components only) </a:t>
            </a:r>
          </a:p>
          <a:p>
            <a:pPr marL="457200" indent="-457200">
              <a:buFont typeface="Arial" pitchFamily="34" charset="0"/>
              <a:buChar char="•"/>
            </a:pPr>
            <a:r>
              <a:rPr lang="en-US" sz="3200" dirty="0" smtClean="0"/>
              <a:t>High material &amp; labor costs </a:t>
            </a:r>
            <a:r>
              <a:rPr lang="en-US" sz="2000" dirty="0" smtClean="0"/>
              <a:t>(cold rolled)</a:t>
            </a:r>
          </a:p>
          <a:p>
            <a:pPr marL="457200" indent="-457200">
              <a:buFont typeface="Arial" pitchFamily="34" charset="0"/>
              <a:buChar char="•"/>
            </a:pPr>
            <a:r>
              <a:rPr lang="en-US" sz="3200" dirty="0" smtClean="0"/>
              <a:t>Highly toxic production</a:t>
            </a:r>
            <a:endParaRPr lang="en-US" sz="3200" dirty="0"/>
          </a:p>
        </p:txBody>
      </p:sp>
      <p:pic>
        <p:nvPicPr>
          <p:cNvPr id="1026" name="Picture 2" descr="C:\Users\Art\Documents\Art's Documents\Mortar Net\MortarNet2013\AIA BldgEnvPresentation\Images\LaminatedCopperFlashing1.jpg"/>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4755661" y="2035693"/>
            <a:ext cx="2537506" cy="1902302"/>
          </a:xfrm>
          <a:prstGeom prst="rect">
            <a:avLst/>
          </a:prstGeom>
          <a:noFill/>
          <a:ln w="28575">
            <a:solidFill>
              <a:srgbClr val="BA570F"/>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782978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206496" y="1901952"/>
            <a:ext cx="5169408" cy="0"/>
          </a:xfrm>
          <a:prstGeom prst="line">
            <a:avLst/>
          </a:prstGeom>
          <a:ln w="28575">
            <a:solidFill>
              <a:srgbClr val="BA570F"/>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82752" y="6150864"/>
            <a:ext cx="7693152" cy="0"/>
          </a:xfrm>
          <a:prstGeom prst="line">
            <a:avLst/>
          </a:prstGeom>
          <a:ln w="28575">
            <a:solidFill>
              <a:srgbClr val="BA570F"/>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865632" y="280416"/>
            <a:ext cx="7510271" cy="1414272"/>
          </a:xfrm>
        </p:spPr>
        <p:txBody>
          <a:bodyPr>
            <a:noAutofit/>
          </a:bodyPr>
          <a:lstStyle/>
          <a:p>
            <a:r>
              <a:rPr lang="en-US" sz="2800" dirty="0" smtClean="0"/>
              <a:t>Flashing</a:t>
            </a:r>
            <a:r>
              <a:rPr lang="en-US" sz="2800" dirty="0"/>
              <a:t> </a:t>
            </a:r>
            <a:r>
              <a:rPr lang="en-US" sz="2800" dirty="0" smtClean="0"/>
              <a:t>Sustainability Considerations </a:t>
            </a:r>
            <a:br>
              <a:rPr lang="en-US" sz="2800" dirty="0" smtClean="0"/>
            </a:br>
            <a:r>
              <a:rPr lang="en-US" sz="2800" dirty="0" smtClean="0"/>
              <a:t>Thermoplastic Polyolefin - </a:t>
            </a:r>
            <a:r>
              <a:rPr lang="en-US" sz="3600" dirty="0" smtClean="0"/>
              <a:t>TPO</a:t>
            </a:r>
          </a:p>
        </p:txBody>
      </p:sp>
      <p:cxnSp>
        <p:nvCxnSpPr>
          <p:cNvPr id="24" name="Straight Arrow Connector 23"/>
          <p:cNvCxnSpPr/>
          <p:nvPr/>
        </p:nvCxnSpPr>
        <p:spPr>
          <a:xfrm flipH="1" flipV="1">
            <a:off x="6729984" y="4474464"/>
            <a:ext cx="268224" cy="394085"/>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3" cstate="print"/>
          <a:stretch>
            <a:fillRect/>
          </a:stretch>
        </p:blipFill>
        <p:spPr>
          <a:xfrm>
            <a:off x="8318500" y="6019800"/>
            <a:ext cx="673100" cy="685800"/>
          </a:xfrm>
          <a:prstGeom prst="rect">
            <a:avLst/>
          </a:prstGeom>
        </p:spPr>
      </p:pic>
      <p:sp>
        <p:nvSpPr>
          <p:cNvPr id="2" name="Slide Number Placeholder 1"/>
          <p:cNvSpPr>
            <a:spLocks noGrp="1"/>
          </p:cNvSpPr>
          <p:nvPr>
            <p:ph type="sldNum" sz="quarter" idx="12"/>
          </p:nvPr>
        </p:nvSpPr>
        <p:spPr/>
        <p:txBody>
          <a:bodyPr/>
          <a:lstStyle/>
          <a:p>
            <a:fld id="{886BB73A-582F-4420-9A14-CB10A2B2E5E8}" type="slidenum">
              <a:rPr lang="en-US" smtClean="0"/>
              <a:pPr/>
              <a:t>29</a:t>
            </a:fld>
            <a:endParaRPr lang="en-US" dirty="0"/>
          </a:p>
        </p:txBody>
      </p:sp>
      <p:sp>
        <p:nvSpPr>
          <p:cNvPr id="30" name="TextBox 29"/>
          <p:cNvSpPr txBox="1"/>
          <p:nvPr/>
        </p:nvSpPr>
        <p:spPr>
          <a:xfrm>
            <a:off x="170688" y="2432609"/>
            <a:ext cx="4657344" cy="2554545"/>
          </a:xfrm>
          <a:prstGeom prst="rect">
            <a:avLst/>
          </a:prstGeom>
          <a:noFill/>
        </p:spPr>
        <p:txBody>
          <a:bodyPr wrap="square" rtlCol="0">
            <a:spAutoFit/>
          </a:bodyPr>
          <a:lstStyle/>
          <a:p>
            <a:pPr marL="457200" indent="-457200">
              <a:buFont typeface="Arial" pitchFamily="34" charset="0"/>
              <a:buChar char="•"/>
            </a:pPr>
            <a:r>
              <a:rPr lang="en-US" sz="3200" dirty="0" smtClean="0"/>
              <a:t>Durable</a:t>
            </a:r>
          </a:p>
          <a:p>
            <a:pPr marL="457200" indent="-457200">
              <a:buFont typeface="Arial" pitchFamily="34" charset="0"/>
              <a:buChar char="•"/>
            </a:pPr>
            <a:r>
              <a:rPr lang="en-US" sz="3200" dirty="0"/>
              <a:t>Lower material &amp; labor </a:t>
            </a:r>
            <a:r>
              <a:rPr lang="en-US" sz="3200" dirty="0" smtClean="0"/>
              <a:t>costs</a:t>
            </a:r>
          </a:p>
          <a:p>
            <a:pPr marL="457200" indent="-457200">
              <a:buFont typeface="Arial" pitchFamily="34" charset="0"/>
              <a:buChar char="•"/>
            </a:pPr>
            <a:r>
              <a:rPr lang="en-US" sz="3200" dirty="0" smtClean="0"/>
              <a:t>Chlorine-free</a:t>
            </a:r>
            <a:endParaRPr lang="en-US" sz="3200" dirty="0"/>
          </a:p>
          <a:p>
            <a:pPr marL="457200" indent="-457200">
              <a:buFont typeface="Arial" pitchFamily="34" charset="0"/>
              <a:buChar char="•"/>
            </a:pPr>
            <a:r>
              <a:rPr lang="en-US" sz="3200" dirty="0" smtClean="0"/>
              <a:t>100% recyclable </a:t>
            </a:r>
          </a:p>
        </p:txBody>
      </p:sp>
      <p:pic>
        <p:nvPicPr>
          <p:cNvPr id="3074" name="Picture 2" descr="C:\Users\Art Fox\Documents\Johnson, Gary info\AIA BldgEnvPresentation\Images\TPOFlashingRoll.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742393" y="2520743"/>
            <a:ext cx="3993215" cy="2921589"/>
          </a:xfrm>
          <a:prstGeom prst="rect">
            <a:avLst/>
          </a:prstGeom>
          <a:noFill/>
          <a:ln w="28575">
            <a:solidFill>
              <a:srgbClr val="BA570F"/>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036600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206496" y="1901952"/>
            <a:ext cx="5169408" cy="0"/>
          </a:xfrm>
          <a:prstGeom prst="line">
            <a:avLst/>
          </a:prstGeom>
          <a:ln w="28575">
            <a:solidFill>
              <a:srgbClr val="BA570F"/>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82752" y="6150864"/>
            <a:ext cx="7693152" cy="0"/>
          </a:xfrm>
          <a:prstGeom prst="line">
            <a:avLst/>
          </a:prstGeom>
          <a:ln w="28575">
            <a:solidFill>
              <a:srgbClr val="BA570F"/>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3218688" y="359982"/>
            <a:ext cx="5071872" cy="1358072"/>
          </a:xfrm>
        </p:spPr>
        <p:txBody>
          <a:bodyPr>
            <a:normAutofit/>
          </a:bodyPr>
          <a:lstStyle/>
          <a:p>
            <a:r>
              <a:rPr lang="en-US" dirty="0" smtClean="0"/>
              <a:t>AIA CEU Program</a:t>
            </a:r>
          </a:p>
        </p:txBody>
      </p:sp>
      <p:sp>
        <p:nvSpPr>
          <p:cNvPr id="7" name="Content Placeholder 6"/>
          <p:cNvSpPr>
            <a:spLocks noGrp="1"/>
          </p:cNvSpPr>
          <p:nvPr>
            <p:ph idx="1"/>
          </p:nvPr>
        </p:nvSpPr>
        <p:spPr>
          <a:xfrm>
            <a:off x="457200" y="2231135"/>
            <a:ext cx="7918704" cy="3919729"/>
          </a:xfrm>
        </p:spPr>
        <p:txBody>
          <a:bodyPr>
            <a:normAutofit fontScale="70000" lnSpcReduction="20000"/>
          </a:bodyPr>
          <a:lstStyle/>
          <a:p>
            <a:pPr marL="0" indent="0">
              <a:buNone/>
            </a:pPr>
            <a:r>
              <a:rPr lang="en-US" i="1" dirty="0" smtClean="0"/>
              <a:t>Mortar Net</a:t>
            </a:r>
            <a:r>
              <a:rPr lang="en-US" i="1" baseline="30000" dirty="0" smtClean="0">
                <a:latin typeface="Myriad Pro Cond" charset="0"/>
              </a:rPr>
              <a:t>®</a:t>
            </a:r>
            <a:r>
              <a:rPr lang="en-US" i="1" dirty="0"/>
              <a:t> </a:t>
            </a:r>
            <a:r>
              <a:rPr lang="en-US" i="1" dirty="0" smtClean="0"/>
              <a:t>Solutions  is a Registered Provider with The American Institute of Architects Continuing Education Systems. Credit earned on completion of this program will be reported to CES Records for AIA members. Certificates of Completion for non-AIA members available on request.</a:t>
            </a:r>
            <a:r>
              <a:rPr lang="en-US" i="1" dirty="0" smtClean="0">
                <a:cs typeface="Times New Roman" charset="0"/>
              </a:rPr>
              <a:t/>
            </a:r>
            <a:br>
              <a:rPr lang="en-US" i="1" dirty="0" smtClean="0">
                <a:cs typeface="Times New Roman" charset="0"/>
              </a:rPr>
            </a:br>
            <a:r>
              <a:rPr lang="en-US" i="1" dirty="0" smtClean="0"/>
              <a:t/>
            </a:r>
            <a:br>
              <a:rPr lang="en-US" i="1" dirty="0" smtClean="0"/>
            </a:br>
            <a:r>
              <a:rPr lang="en-US" dirty="0" smtClean="0"/>
              <a:t>This program is registered with the AIA/CES for continuing professional education. As such, it does not include content that may be deemed or construed to be an approval or endorsement by the AIA of any material of construction or any method or manner of handling, using, distributing, or dealing in any material </a:t>
            </a:r>
            <a:br>
              <a:rPr lang="en-US" dirty="0" smtClean="0"/>
            </a:br>
            <a:r>
              <a:rPr lang="en-US" dirty="0" smtClean="0"/>
              <a:t>or product. Questions related to specific materials, </a:t>
            </a:r>
            <a:br>
              <a:rPr lang="en-US" dirty="0" smtClean="0"/>
            </a:br>
            <a:r>
              <a:rPr lang="en-US" dirty="0" smtClean="0"/>
              <a:t>methods, and services will be addressed at the </a:t>
            </a:r>
            <a:br>
              <a:rPr lang="en-US" dirty="0" smtClean="0"/>
            </a:br>
            <a:r>
              <a:rPr lang="en-US" dirty="0" smtClean="0"/>
              <a:t>conclusion of this presentation.</a:t>
            </a:r>
            <a:endParaRPr lang="en-US" dirty="0"/>
          </a:p>
        </p:txBody>
      </p:sp>
      <p:pic>
        <p:nvPicPr>
          <p:cNvPr id="9218" name="Picture 2" descr="http://cascadiagbc.org/events/2010/october/AIA_Logo_Book_Antique.jpg/image"/>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457200" y="274638"/>
            <a:ext cx="2819526" cy="1358072"/>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9"/>
          <p:cNvPicPr>
            <a:picLocks noChangeAspect="1"/>
          </p:cNvPicPr>
          <p:nvPr/>
        </p:nvPicPr>
        <p:blipFill>
          <a:blip r:embed="rId4" cstate="print"/>
          <a:stretch>
            <a:fillRect/>
          </a:stretch>
        </p:blipFill>
        <p:spPr>
          <a:xfrm>
            <a:off x="8318500" y="6019800"/>
            <a:ext cx="673100" cy="685800"/>
          </a:xfrm>
          <a:prstGeom prst="rect">
            <a:avLst/>
          </a:prstGeom>
        </p:spPr>
      </p:pic>
      <p:sp>
        <p:nvSpPr>
          <p:cNvPr id="2" name="Slide Number Placeholder 1"/>
          <p:cNvSpPr>
            <a:spLocks noGrp="1"/>
          </p:cNvSpPr>
          <p:nvPr>
            <p:ph type="sldNum" sz="quarter" idx="12"/>
          </p:nvPr>
        </p:nvSpPr>
        <p:spPr/>
        <p:txBody>
          <a:bodyPr/>
          <a:lstStyle/>
          <a:p>
            <a:fld id="{886BB73A-582F-4420-9A14-CB10A2B2E5E8}" type="slidenum">
              <a:rPr lang="en-US" smtClean="0"/>
              <a:pPr/>
              <a:t>3</a:t>
            </a:fld>
            <a:endParaRPr lang="en-US" dirty="0"/>
          </a:p>
        </p:txBody>
      </p:sp>
    </p:spTree>
    <p:extLst>
      <p:ext uri="{BB962C8B-B14F-4D97-AF65-F5344CB8AC3E}">
        <p14:creationId xmlns:p14="http://schemas.microsoft.com/office/powerpoint/2010/main" xmlns="" val="6173720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Art\Documents\Art's Documents\Mortar Net\Johnson, Gary info\AIA BldgEnvPresentation\Images\PVC FlashingRoll.jpg"/>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5047678" y="2611018"/>
            <a:ext cx="3717542" cy="2639455"/>
          </a:xfrm>
          <a:prstGeom prst="rect">
            <a:avLst/>
          </a:prstGeom>
          <a:noFill/>
          <a:ln w="28575">
            <a:solidFill>
              <a:srgbClr val="BA570F"/>
            </a:solidFill>
          </a:ln>
          <a:extLst>
            <a:ext uri="{909E8E84-426E-40DD-AFC4-6F175D3DCCD1}">
              <a14:hiddenFill xmlns:a14="http://schemas.microsoft.com/office/drawing/2010/main" xmlns="">
                <a:solidFill>
                  <a:srgbClr val="FFFFFF"/>
                </a:solidFill>
              </a14:hiddenFill>
            </a:ext>
          </a:extLst>
        </p:spPr>
      </p:pic>
      <p:cxnSp>
        <p:nvCxnSpPr>
          <p:cNvPr id="4" name="Straight Connector 3"/>
          <p:cNvCxnSpPr/>
          <p:nvPr/>
        </p:nvCxnSpPr>
        <p:spPr>
          <a:xfrm>
            <a:off x="3206496" y="1901952"/>
            <a:ext cx="5169408" cy="0"/>
          </a:xfrm>
          <a:prstGeom prst="line">
            <a:avLst/>
          </a:prstGeom>
          <a:ln w="28575">
            <a:solidFill>
              <a:srgbClr val="BA570F"/>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82752" y="6150864"/>
            <a:ext cx="7693152" cy="0"/>
          </a:xfrm>
          <a:prstGeom prst="line">
            <a:avLst/>
          </a:prstGeom>
          <a:ln w="28575">
            <a:solidFill>
              <a:srgbClr val="BA570F"/>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682752" y="280416"/>
            <a:ext cx="7693151" cy="1414272"/>
          </a:xfrm>
        </p:spPr>
        <p:txBody>
          <a:bodyPr>
            <a:noAutofit/>
          </a:bodyPr>
          <a:lstStyle/>
          <a:p>
            <a:r>
              <a:rPr lang="en-US" sz="2800" dirty="0" smtClean="0"/>
              <a:t>Flashing</a:t>
            </a:r>
            <a:r>
              <a:rPr lang="en-US" sz="2800" dirty="0"/>
              <a:t> </a:t>
            </a:r>
            <a:r>
              <a:rPr lang="en-US" sz="2800" dirty="0" smtClean="0"/>
              <a:t>Sustainability Considerations </a:t>
            </a:r>
            <a:r>
              <a:rPr lang="en-US" sz="3600" dirty="0" smtClean="0"/>
              <a:t>Thermoplastic Vinyl</a:t>
            </a:r>
          </a:p>
        </p:txBody>
      </p:sp>
      <p:pic>
        <p:nvPicPr>
          <p:cNvPr id="22" name="Picture 21"/>
          <p:cNvPicPr>
            <a:picLocks noChangeAspect="1"/>
          </p:cNvPicPr>
          <p:nvPr/>
        </p:nvPicPr>
        <p:blipFill>
          <a:blip r:embed="rId4" cstate="print"/>
          <a:stretch>
            <a:fillRect/>
          </a:stretch>
        </p:blipFill>
        <p:spPr>
          <a:xfrm>
            <a:off x="8318500" y="6019800"/>
            <a:ext cx="673100" cy="685800"/>
          </a:xfrm>
          <a:prstGeom prst="rect">
            <a:avLst/>
          </a:prstGeom>
        </p:spPr>
      </p:pic>
      <p:sp>
        <p:nvSpPr>
          <p:cNvPr id="2" name="Slide Number Placeholder 1"/>
          <p:cNvSpPr>
            <a:spLocks noGrp="1"/>
          </p:cNvSpPr>
          <p:nvPr>
            <p:ph type="sldNum" sz="quarter" idx="12"/>
          </p:nvPr>
        </p:nvSpPr>
        <p:spPr/>
        <p:txBody>
          <a:bodyPr/>
          <a:lstStyle/>
          <a:p>
            <a:fld id="{886BB73A-582F-4420-9A14-CB10A2B2E5E8}" type="slidenum">
              <a:rPr lang="en-US" smtClean="0"/>
              <a:pPr/>
              <a:t>30</a:t>
            </a:fld>
            <a:endParaRPr lang="en-US" dirty="0"/>
          </a:p>
        </p:txBody>
      </p:sp>
      <p:sp>
        <p:nvSpPr>
          <p:cNvPr id="30" name="TextBox 29"/>
          <p:cNvSpPr txBox="1"/>
          <p:nvPr/>
        </p:nvSpPr>
        <p:spPr>
          <a:xfrm>
            <a:off x="143220" y="2387841"/>
            <a:ext cx="5084064" cy="3539430"/>
          </a:xfrm>
          <a:prstGeom prst="rect">
            <a:avLst/>
          </a:prstGeom>
          <a:noFill/>
        </p:spPr>
        <p:txBody>
          <a:bodyPr wrap="square" rtlCol="0">
            <a:spAutoFit/>
          </a:bodyPr>
          <a:lstStyle/>
          <a:p>
            <a:pPr marL="457200" indent="-457200">
              <a:buFont typeface="Arial" pitchFamily="34" charset="0"/>
              <a:buChar char="•"/>
            </a:pPr>
            <a:r>
              <a:rPr lang="en-US" sz="3200" dirty="0" smtClean="0"/>
              <a:t>Should include non-migratory </a:t>
            </a:r>
            <a:r>
              <a:rPr lang="en-US" sz="3200" dirty="0"/>
              <a:t>plasticizers</a:t>
            </a:r>
          </a:p>
          <a:p>
            <a:pPr marL="457200" indent="-457200">
              <a:buFont typeface="Arial" pitchFamily="34" charset="0"/>
              <a:buChar char="•"/>
            </a:pPr>
            <a:r>
              <a:rPr lang="en-US" sz="3200" dirty="0" smtClean="0"/>
              <a:t>Lower </a:t>
            </a:r>
            <a:r>
              <a:rPr lang="en-US" sz="3200" dirty="0"/>
              <a:t>material &amp; labor </a:t>
            </a:r>
            <a:r>
              <a:rPr lang="en-US" sz="3200" dirty="0" smtClean="0"/>
              <a:t>costs</a:t>
            </a:r>
          </a:p>
          <a:p>
            <a:pPr marL="457200" indent="-457200">
              <a:buFont typeface="Arial" pitchFamily="34" charset="0"/>
              <a:buChar char="•"/>
            </a:pPr>
            <a:r>
              <a:rPr lang="en-US" sz="3200" dirty="0" smtClean="0"/>
              <a:t>Recyclable</a:t>
            </a:r>
          </a:p>
          <a:p>
            <a:pPr marL="457200" indent="-457200">
              <a:buFont typeface="Arial" pitchFamily="34" charset="0"/>
              <a:buChar char="•"/>
            </a:pPr>
            <a:r>
              <a:rPr lang="en-US" sz="3200" dirty="0" smtClean="0"/>
              <a:t>Petroleum &amp; Chlorine content</a:t>
            </a:r>
          </a:p>
        </p:txBody>
      </p:sp>
    </p:spTree>
    <p:extLst>
      <p:ext uri="{BB962C8B-B14F-4D97-AF65-F5344CB8AC3E}">
        <p14:creationId xmlns:p14="http://schemas.microsoft.com/office/powerpoint/2010/main" xmlns="" val="28496375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206496" y="1901952"/>
            <a:ext cx="5169408" cy="0"/>
          </a:xfrm>
          <a:prstGeom prst="line">
            <a:avLst/>
          </a:prstGeom>
          <a:ln w="28575">
            <a:solidFill>
              <a:srgbClr val="BA570F"/>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82752" y="6150864"/>
            <a:ext cx="7693152" cy="0"/>
          </a:xfrm>
          <a:prstGeom prst="line">
            <a:avLst/>
          </a:prstGeom>
          <a:ln w="28575">
            <a:solidFill>
              <a:srgbClr val="BA570F"/>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1068636" y="280416"/>
            <a:ext cx="7307268" cy="1414272"/>
          </a:xfrm>
        </p:spPr>
        <p:txBody>
          <a:bodyPr>
            <a:noAutofit/>
          </a:bodyPr>
          <a:lstStyle/>
          <a:p>
            <a:r>
              <a:rPr lang="en-US" sz="2800" dirty="0" smtClean="0"/>
              <a:t>Flashing</a:t>
            </a:r>
            <a:r>
              <a:rPr lang="en-US" sz="2800" dirty="0"/>
              <a:t> </a:t>
            </a:r>
            <a:r>
              <a:rPr lang="en-US" sz="2800" dirty="0" smtClean="0"/>
              <a:t>Sustainability Considerations</a:t>
            </a:r>
            <a:r>
              <a:rPr lang="en-US" sz="3600" dirty="0" smtClean="0"/>
              <a:t/>
            </a:r>
            <a:br>
              <a:rPr lang="en-US" sz="3600" dirty="0" smtClean="0"/>
            </a:br>
            <a:r>
              <a:rPr lang="en-US" sz="3600" dirty="0" smtClean="0"/>
              <a:t>Rubberized Asphalt</a:t>
            </a:r>
          </a:p>
        </p:txBody>
      </p:sp>
      <p:cxnSp>
        <p:nvCxnSpPr>
          <p:cNvPr id="24" name="Straight Arrow Connector 23"/>
          <p:cNvCxnSpPr/>
          <p:nvPr/>
        </p:nvCxnSpPr>
        <p:spPr>
          <a:xfrm flipH="1" flipV="1">
            <a:off x="6729984" y="4474464"/>
            <a:ext cx="268224" cy="394085"/>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3" cstate="print"/>
          <a:stretch>
            <a:fillRect/>
          </a:stretch>
        </p:blipFill>
        <p:spPr>
          <a:xfrm>
            <a:off x="8318500" y="6019800"/>
            <a:ext cx="673100" cy="685800"/>
          </a:xfrm>
          <a:prstGeom prst="rect">
            <a:avLst/>
          </a:prstGeom>
        </p:spPr>
      </p:pic>
      <p:sp>
        <p:nvSpPr>
          <p:cNvPr id="2" name="Slide Number Placeholder 1"/>
          <p:cNvSpPr>
            <a:spLocks noGrp="1"/>
          </p:cNvSpPr>
          <p:nvPr>
            <p:ph type="sldNum" sz="quarter" idx="12"/>
          </p:nvPr>
        </p:nvSpPr>
        <p:spPr/>
        <p:txBody>
          <a:bodyPr/>
          <a:lstStyle/>
          <a:p>
            <a:fld id="{886BB73A-582F-4420-9A14-CB10A2B2E5E8}" type="slidenum">
              <a:rPr lang="en-US" smtClean="0"/>
              <a:pPr/>
              <a:t>31</a:t>
            </a:fld>
            <a:endParaRPr lang="en-US" dirty="0"/>
          </a:p>
        </p:txBody>
      </p:sp>
      <p:sp>
        <p:nvSpPr>
          <p:cNvPr id="7" name="TextBox 6"/>
          <p:cNvSpPr txBox="1"/>
          <p:nvPr/>
        </p:nvSpPr>
        <p:spPr>
          <a:xfrm>
            <a:off x="616650" y="2436646"/>
            <a:ext cx="4873381" cy="3046988"/>
          </a:xfrm>
          <a:prstGeom prst="rect">
            <a:avLst/>
          </a:prstGeom>
          <a:noFill/>
        </p:spPr>
        <p:txBody>
          <a:bodyPr wrap="square" rtlCol="0">
            <a:spAutoFit/>
          </a:bodyPr>
          <a:lstStyle/>
          <a:p>
            <a:pPr marL="342900" indent="-342900">
              <a:buFont typeface="Arial" pitchFamily="34" charset="0"/>
              <a:buChar char="•"/>
            </a:pPr>
            <a:r>
              <a:rPr lang="en-US" sz="3200" dirty="0" smtClean="0"/>
              <a:t>Least expensive</a:t>
            </a:r>
          </a:p>
          <a:p>
            <a:pPr marL="342900" indent="-342900">
              <a:buFont typeface="Arial" pitchFamily="34" charset="0"/>
              <a:buChar char="•"/>
            </a:pPr>
            <a:r>
              <a:rPr lang="en-US" sz="3200" dirty="0" smtClean="0"/>
              <a:t>Relatively low energy costs to manufacture and install</a:t>
            </a:r>
          </a:p>
          <a:p>
            <a:pPr marL="342900" indent="-342900">
              <a:buFont typeface="Arial" pitchFamily="34" charset="0"/>
              <a:buChar char="•"/>
            </a:pPr>
            <a:r>
              <a:rPr lang="en-US" sz="3200" dirty="0" smtClean="0"/>
              <a:t>Petroleum-based</a:t>
            </a:r>
            <a:endParaRPr lang="en-US" sz="3200" dirty="0"/>
          </a:p>
          <a:p>
            <a:pPr marL="342900" indent="-342900">
              <a:buFont typeface="Arial" pitchFamily="34" charset="0"/>
              <a:buChar char="•"/>
            </a:pPr>
            <a:r>
              <a:rPr lang="en-US" sz="3200" dirty="0" smtClean="0"/>
              <a:t>Not recyclable</a:t>
            </a:r>
            <a:endParaRPr lang="en-US" sz="3200" dirty="0"/>
          </a:p>
        </p:txBody>
      </p:sp>
      <p:pic>
        <p:nvPicPr>
          <p:cNvPr id="11" name="Picture 2" descr="http://t0.gstatic.com/images?q=tbn:ANd9GcRlaiDGmSKLg8fIPQiy-XW-D74tuCdoH090nSWWeSTUCenrQS1w"/>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537846" y="2111274"/>
            <a:ext cx="2808656" cy="3749699"/>
          </a:xfrm>
          <a:prstGeom prst="rect">
            <a:avLst/>
          </a:prstGeom>
          <a:noFill/>
          <a:ln w="28575">
            <a:solidFill>
              <a:srgbClr val="BA570F"/>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670738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206496" y="1901952"/>
            <a:ext cx="5169408" cy="0"/>
          </a:xfrm>
          <a:prstGeom prst="line">
            <a:avLst/>
          </a:prstGeom>
          <a:ln w="28575">
            <a:solidFill>
              <a:srgbClr val="BA570F"/>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82752" y="6150864"/>
            <a:ext cx="7693152" cy="0"/>
          </a:xfrm>
          <a:prstGeom prst="line">
            <a:avLst/>
          </a:prstGeom>
          <a:ln w="28575">
            <a:solidFill>
              <a:srgbClr val="BA570F"/>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1189822" y="280416"/>
            <a:ext cx="7186082" cy="1414272"/>
          </a:xfrm>
        </p:spPr>
        <p:txBody>
          <a:bodyPr>
            <a:noAutofit/>
          </a:bodyPr>
          <a:lstStyle/>
          <a:p>
            <a:r>
              <a:rPr lang="en-US" sz="2800" dirty="0" smtClean="0"/>
              <a:t>Flashing Sustainability Considerations </a:t>
            </a:r>
            <a:r>
              <a:rPr lang="en-US" sz="3600" dirty="0" smtClean="0"/>
              <a:t>Unitized Flashing System</a:t>
            </a:r>
          </a:p>
        </p:txBody>
      </p:sp>
      <p:cxnSp>
        <p:nvCxnSpPr>
          <p:cNvPr id="24" name="Straight Arrow Connector 23"/>
          <p:cNvCxnSpPr/>
          <p:nvPr/>
        </p:nvCxnSpPr>
        <p:spPr>
          <a:xfrm flipH="1" flipV="1">
            <a:off x="6729984" y="4474464"/>
            <a:ext cx="268224" cy="394085"/>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3" cstate="print"/>
          <a:stretch>
            <a:fillRect/>
          </a:stretch>
        </p:blipFill>
        <p:spPr>
          <a:xfrm>
            <a:off x="8318500" y="6019800"/>
            <a:ext cx="673100" cy="685800"/>
          </a:xfrm>
          <a:prstGeom prst="rect">
            <a:avLst/>
          </a:prstGeom>
        </p:spPr>
      </p:pic>
      <p:sp>
        <p:nvSpPr>
          <p:cNvPr id="2" name="Slide Number Placeholder 1"/>
          <p:cNvSpPr>
            <a:spLocks noGrp="1"/>
          </p:cNvSpPr>
          <p:nvPr>
            <p:ph type="sldNum" sz="quarter" idx="12"/>
          </p:nvPr>
        </p:nvSpPr>
        <p:spPr/>
        <p:txBody>
          <a:bodyPr/>
          <a:lstStyle/>
          <a:p>
            <a:fld id="{886BB73A-582F-4420-9A14-CB10A2B2E5E8}" type="slidenum">
              <a:rPr lang="en-US" smtClean="0"/>
              <a:pPr/>
              <a:t>32</a:t>
            </a:fld>
            <a:endParaRPr lang="en-US" dirty="0"/>
          </a:p>
        </p:txBody>
      </p:sp>
      <p:sp>
        <p:nvSpPr>
          <p:cNvPr id="7" name="TextBox 6"/>
          <p:cNvSpPr txBox="1"/>
          <p:nvPr/>
        </p:nvSpPr>
        <p:spPr>
          <a:xfrm>
            <a:off x="302521" y="2059000"/>
            <a:ext cx="4351253" cy="4031873"/>
          </a:xfrm>
          <a:prstGeom prst="rect">
            <a:avLst/>
          </a:prstGeom>
          <a:noFill/>
        </p:spPr>
        <p:txBody>
          <a:bodyPr wrap="square" rtlCol="0">
            <a:spAutoFit/>
          </a:bodyPr>
          <a:lstStyle/>
          <a:p>
            <a:pPr marL="342900" indent="-342900">
              <a:buFont typeface="Arial" pitchFamily="34" charset="0"/>
              <a:buChar char="•"/>
            </a:pPr>
            <a:r>
              <a:rPr lang="en-US" sz="3200" dirty="0"/>
              <a:t>V</a:t>
            </a:r>
            <a:r>
              <a:rPr lang="en-US" sz="3200" dirty="0" smtClean="0"/>
              <a:t>ariety of membranes </a:t>
            </a:r>
          </a:p>
          <a:p>
            <a:pPr marL="342900" indent="-342900">
              <a:buFont typeface="Arial" pitchFamily="34" charset="0"/>
              <a:buChar char="•"/>
            </a:pPr>
            <a:r>
              <a:rPr lang="en-US" sz="3200" dirty="0" smtClean="0"/>
              <a:t>Extremely durable</a:t>
            </a:r>
          </a:p>
          <a:p>
            <a:pPr marL="342900" indent="-342900">
              <a:buFont typeface="Arial" pitchFamily="34" charset="0"/>
              <a:buChar char="•"/>
            </a:pPr>
            <a:r>
              <a:rPr lang="en-US" sz="3200" dirty="0" smtClean="0"/>
              <a:t>Minimizes the “Human Element”</a:t>
            </a:r>
          </a:p>
          <a:p>
            <a:pPr marL="342900" indent="-342900">
              <a:buFont typeface="Arial" pitchFamily="34" charset="0"/>
              <a:buChar char="•"/>
            </a:pPr>
            <a:r>
              <a:rPr lang="en-US" sz="3200" dirty="0" smtClean="0"/>
              <a:t>Helps keep projects on time</a:t>
            </a:r>
          </a:p>
          <a:p>
            <a:pPr marL="342900" indent="-342900">
              <a:buFont typeface="Arial" pitchFamily="34" charset="0"/>
              <a:buChar char="•"/>
            </a:pPr>
            <a:r>
              <a:rPr lang="en-US" sz="3200" dirty="0" smtClean="0"/>
              <a:t>Many components are recyclable</a:t>
            </a:r>
          </a:p>
        </p:txBody>
      </p:sp>
      <p:pic>
        <p:nvPicPr>
          <p:cNvPr id="22530" name="Picture 2" descr="C:\Users\Art\Documents\Art's Documents\Mortar Net\Johnson, Gary info\AIA BldgEnvPresentation\MortarNetphotos-file2\TotalFlash wall installation picture.jpg"/>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4638101" y="2451922"/>
            <a:ext cx="4353499" cy="3082360"/>
          </a:xfrm>
          <a:prstGeom prst="rect">
            <a:avLst/>
          </a:prstGeom>
          <a:noFill/>
          <a:ln w="28575">
            <a:solidFill>
              <a:srgbClr val="BA570F"/>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328458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206496" y="1901952"/>
            <a:ext cx="5169408" cy="0"/>
          </a:xfrm>
          <a:prstGeom prst="line">
            <a:avLst/>
          </a:prstGeom>
          <a:ln w="28575">
            <a:solidFill>
              <a:srgbClr val="BA570F"/>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82752" y="6150864"/>
            <a:ext cx="7693152" cy="0"/>
          </a:xfrm>
          <a:prstGeom prst="line">
            <a:avLst/>
          </a:prstGeom>
          <a:ln w="28575">
            <a:solidFill>
              <a:srgbClr val="BA570F"/>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1475232" y="280416"/>
            <a:ext cx="6900672" cy="1414272"/>
          </a:xfrm>
        </p:spPr>
        <p:txBody>
          <a:bodyPr>
            <a:noAutofit/>
          </a:bodyPr>
          <a:lstStyle/>
          <a:p>
            <a:r>
              <a:rPr lang="en-US" sz="3600" dirty="0" smtClean="0"/>
              <a:t>Flashing Specs Should Be Based </a:t>
            </a:r>
            <a:r>
              <a:rPr lang="en-US" sz="3600" dirty="0"/>
              <a:t>O</a:t>
            </a:r>
            <a:r>
              <a:rPr lang="en-US" sz="3600" dirty="0" smtClean="0"/>
              <a:t>n</a:t>
            </a:r>
            <a:r>
              <a:rPr lang="en-US" sz="3600" dirty="0"/>
              <a:t>:</a:t>
            </a:r>
          </a:p>
        </p:txBody>
      </p:sp>
      <p:cxnSp>
        <p:nvCxnSpPr>
          <p:cNvPr id="24" name="Straight Arrow Connector 23"/>
          <p:cNvCxnSpPr/>
          <p:nvPr/>
        </p:nvCxnSpPr>
        <p:spPr>
          <a:xfrm flipH="1" flipV="1">
            <a:off x="6729984" y="4474464"/>
            <a:ext cx="268224" cy="394085"/>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3" cstate="print"/>
          <a:stretch>
            <a:fillRect/>
          </a:stretch>
        </p:blipFill>
        <p:spPr>
          <a:xfrm>
            <a:off x="8318500" y="6019800"/>
            <a:ext cx="673100" cy="685800"/>
          </a:xfrm>
          <a:prstGeom prst="rect">
            <a:avLst/>
          </a:prstGeom>
        </p:spPr>
      </p:pic>
      <p:sp>
        <p:nvSpPr>
          <p:cNvPr id="2" name="Slide Number Placeholder 1"/>
          <p:cNvSpPr>
            <a:spLocks noGrp="1"/>
          </p:cNvSpPr>
          <p:nvPr>
            <p:ph type="sldNum" sz="quarter" idx="12"/>
          </p:nvPr>
        </p:nvSpPr>
        <p:spPr/>
        <p:txBody>
          <a:bodyPr/>
          <a:lstStyle/>
          <a:p>
            <a:fld id="{886BB73A-582F-4420-9A14-CB10A2B2E5E8}" type="slidenum">
              <a:rPr lang="en-US" smtClean="0"/>
              <a:pPr/>
              <a:t>33</a:t>
            </a:fld>
            <a:endParaRPr lang="en-US" dirty="0"/>
          </a:p>
        </p:txBody>
      </p:sp>
      <p:sp>
        <p:nvSpPr>
          <p:cNvPr id="7" name="TextBox 6"/>
          <p:cNvSpPr txBox="1"/>
          <p:nvPr/>
        </p:nvSpPr>
        <p:spPr>
          <a:xfrm>
            <a:off x="300027" y="2750573"/>
            <a:ext cx="4351253" cy="2308324"/>
          </a:xfrm>
          <a:prstGeom prst="rect">
            <a:avLst/>
          </a:prstGeom>
          <a:noFill/>
        </p:spPr>
        <p:txBody>
          <a:bodyPr wrap="square" rtlCol="0">
            <a:spAutoFit/>
          </a:bodyPr>
          <a:lstStyle/>
          <a:p>
            <a:pPr marL="342900" indent="-342900">
              <a:buFont typeface="Arial" pitchFamily="34" charset="0"/>
              <a:buChar char="•"/>
            </a:pPr>
            <a:r>
              <a:rPr lang="en-US" sz="3600" dirty="0" smtClean="0"/>
              <a:t>Building life</a:t>
            </a:r>
          </a:p>
          <a:p>
            <a:pPr marL="342900" indent="-342900">
              <a:buFont typeface="Arial" pitchFamily="34" charset="0"/>
              <a:buChar char="•"/>
            </a:pPr>
            <a:r>
              <a:rPr lang="en-US" sz="3600" dirty="0" smtClean="0"/>
              <a:t>Budget</a:t>
            </a:r>
          </a:p>
          <a:p>
            <a:pPr marL="342900" indent="-342900">
              <a:buFont typeface="Arial" pitchFamily="34" charset="0"/>
              <a:buChar char="•"/>
            </a:pPr>
            <a:r>
              <a:rPr lang="en-US" sz="3600" dirty="0" smtClean="0"/>
              <a:t>Climate</a:t>
            </a:r>
          </a:p>
          <a:p>
            <a:pPr marL="342900" indent="-342900">
              <a:buFont typeface="Arial" pitchFamily="34" charset="0"/>
              <a:buChar char="•"/>
            </a:pPr>
            <a:r>
              <a:rPr lang="en-US" sz="3600" dirty="0" smtClean="0"/>
              <a:t>Installer skill</a:t>
            </a:r>
          </a:p>
        </p:txBody>
      </p:sp>
      <p:pic>
        <p:nvPicPr>
          <p:cNvPr id="14" name="Picture 15" descr="P9210011ac"/>
          <p:cNvPicPr>
            <a:picLocks noChangeAspect="1" noChangeArrowheads="1"/>
          </p:cNvPicPr>
          <p:nvPr/>
        </p:nvPicPr>
        <p:blipFill>
          <a:blip r:embed="rId4" cstate="print"/>
          <a:srcRect/>
          <a:stretch>
            <a:fillRect/>
          </a:stretch>
        </p:blipFill>
        <p:spPr bwMode="auto">
          <a:xfrm>
            <a:off x="6000854" y="2070017"/>
            <a:ext cx="1614546" cy="1792224"/>
          </a:xfrm>
          <a:prstGeom prst="rect">
            <a:avLst/>
          </a:prstGeom>
          <a:noFill/>
          <a:ln w="28575" algn="ctr">
            <a:solidFill>
              <a:srgbClr val="BA570F"/>
            </a:solidFill>
            <a:miter lim="800000"/>
            <a:headEnd/>
            <a:tailEnd/>
          </a:ln>
        </p:spPr>
      </p:pic>
      <p:pic>
        <p:nvPicPr>
          <p:cNvPr id="12" name="Picture 2" descr="C:\Users\Art\Documents\Art's Documents\Mortar Net\Johnson, Gary info\AIA BldgEnvPresentation\Images\PVC FlashingRoll.jpg"/>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7326195" y="2784889"/>
            <a:ext cx="1722856" cy="1223228"/>
          </a:xfrm>
          <a:prstGeom prst="rect">
            <a:avLst/>
          </a:prstGeom>
          <a:noFill/>
          <a:ln w="28575">
            <a:solidFill>
              <a:srgbClr val="BA570F"/>
            </a:solidFill>
          </a:ln>
          <a:extLst>
            <a:ext uri="{909E8E84-426E-40DD-AFC4-6F175D3DCCD1}">
              <a14:hiddenFill xmlns:a14="http://schemas.microsoft.com/office/drawing/2010/main" xmlns="">
                <a:solidFill>
                  <a:srgbClr val="FFFFFF"/>
                </a:solidFill>
              </a14:hiddenFill>
            </a:ext>
          </a:extLst>
        </p:spPr>
      </p:pic>
      <p:pic>
        <p:nvPicPr>
          <p:cNvPr id="22530" name="Picture 2" descr="C:\Users\Art\Documents\Art's Documents\Mortar Net\Johnson, Gary info\AIA BldgEnvPresentation\MortarNetphotos-file2\TotalFlash wall installation picture.jpg"/>
          <p:cNvPicPr>
            <a:picLocks noChangeAspect="1" noChangeArrowheads="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5736115" y="3998814"/>
            <a:ext cx="2856012" cy="2022111"/>
          </a:xfrm>
          <a:prstGeom prst="rect">
            <a:avLst/>
          </a:prstGeom>
          <a:noFill/>
          <a:ln w="28575">
            <a:solidFill>
              <a:srgbClr val="BA570F"/>
            </a:solidFill>
          </a:ln>
          <a:extLst>
            <a:ext uri="{909E8E84-426E-40DD-AFC4-6F175D3DCCD1}">
              <a14:hiddenFill xmlns:a14="http://schemas.microsoft.com/office/drawing/2010/main" xmlns="">
                <a:solidFill>
                  <a:srgbClr val="FFFFFF"/>
                </a:solidFill>
              </a14:hiddenFill>
            </a:ext>
          </a:extLst>
        </p:spPr>
      </p:pic>
      <p:pic>
        <p:nvPicPr>
          <p:cNvPr id="18" name="Picture 4" descr="C:\Users\Art Fox\Documents\Johnson, Gary info\AIA BldgEnvPresentation\Images\SS FlashingOutsideCorner.jpg"/>
          <p:cNvPicPr>
            <a:picLocks noChangeAspect="1" noChangeArrowheads="1"/>
          </p:cNvPicPr>
          <p:nvPr/>
        </p:nvPicPr>
        <p:blipFill>
          <a:blip r:embed="rId7" cstate="email">
            <a:extLst>
              <a:ext uri="{28A0092B-C50C-407E-A947-70E740481C1C}">
                <a14:useLocalDpi xmlns:a14="http://schemas.microsoft.com/office/drawing/2010/main" xmlns="" val="0"/>
              </a:ext>
            </a:extLst>
          </a:blip>
          <a:srcRect/>
          <a:stretch>
            <a:fillRect/>
          </a:stretch>
        </p:blipFill>
        <p:spPr bwMode="auto">
          <a:xfrm>
            <a:off x="4187693" y="3362796"/>
            <a:ext cx="2634792" cy="1647073"/>
          </a:xfrm>
          <a:prstGeom prst="rect">
            <a:avLst/>
          </a:prstGeom>
          <a:noFill/>
          <a:ln w="28575">
            <a:solidFill>
              <a:srgbClr val="BA570F"/>
            </a:solidFill>
          </a:ln>
          <a:extLst>
            <a:ext uri="{909E8E84-426E-40DD-AFC4-6F175D3DCCD1}">
              <a14:hiddenFill xmlns:a14="http://schemas.microsoft.com/office/drawing/2010/main" xmlns="">
                <a:solidFill>
                  <a:srgbClr val="FFFFFF"/>
                </a:solidFill>
              </a14:hiddenFill>
            </a:ext>
          </a:extLst>
        </p:spPr>
      </p:pic>
      <p:pic>
        <p:nvPicPr>
          <p:cNvPr id="16" name="Picture 2" descr="http://t0.gstatic.com/images?q=tbn:ANd9GcRlaiDGmSKLg8fIPQiy-XW-D74tuCdoH090nSWWeSTUCenrQS1w"/>
          <p:cNvPicPr>
            <a:picLocks noChangeAspect="1" noChangeArrowheads="1"/>
          </p:cNvPicPr>
          <p:nvPr/>
        </p:nvPicPr>
        <p:blipFill>
          <a:blip r:embed="rId8" cstate="email">
            <a:extLst>
              <a:ext uri="{28A0092B-C50C-407E-A947-70E740481C1C}">
                <a14:useLocalDpi xmlns:a14="http://schemas.microsoft.com/office/drawing/2010/main" xmlns="" val="0"/>
              </a:ext>
            </a:extLst>
          </a:blip>
          <a:srcRect/>
          <a:stretch>
            <a:fillRect/>
          </a:stretch>
        </p:blipFill>
        <p:spPr bwMode="auto">
          <a:xfrm>
            <a:off x="3604665" y="1994560"/>
            <a:ext cx="1215352" cy="1622557"/>
          </a:xfrm>
          <a:prstGeom prst="rect">
            <a:avLst/>
          </a:prstGeom>
          <a:noFill/>
          <a:ln w="28575">
            <a:solidFill>
              <a:srgbClr val="BA570F"/>
            </a:solidFill>
          </a:ln>
          <a:extLst>
            <a:ext uri="{909E8E84-426E-40DD-AFC4-6F175D3DCCD1}">
              <a14:hiddenFill xmlns:a14="http://schemas.microsoft.com/office/drawing/2010/main" xmlns="">
                <a:solidFill>
                  <a:srgbClr val="FFFFFF"/>
                </a:solidFill>
              </a14:hiddenFill>
            </a:ext>
          </a:extLst>
        </p:spPr>
      </p:pic>
      <p:pic>
        <p:nvPicPr>
          <p:cNvPr id="17" name="Picture 2" descr="C:\Users\Art Fox\Documents\Johnson, Gary info\AIA BldgEnvPresentation\Images\TPOFlashingRoll.jpg"/>
          <p:cNvPicPr>
            <a:picLocks noChangeAspect="1" noChangeArrowheads="1"/>
          </p:cNvPicPr>
          <p:nvPr/>
        </p:nvPicPr>
        <p:blipFill>
          <a:blip r:embed="rId9" cstate="email">
            <a:extLst>
              <a:ext uri="{28A0092B-C50C-407E-A947-70E740481C1C}">
                <a14:useLocalDpi xmlns:a14="http://schemas.microsoft.com/office/drawing/2010/main" xmlns="" val="0"/>
              </a:ext>
            </a:extLst>
          </a:blip>
          <a:srcRect/>
          <a:stretch>
            <a:fillRect/>
          </a:stretch>
        </p:blipFill>
        <p:spPr bwMode="auto">
          <a:xfrm>
            <a:off x="3445924" y="4871075"/>
            <a:ext cx="1964429" cy="1437251"/>
          </a:xfrm>
          <a:prstGeom prst="rect">
            <a:avLst/>
          </a:prstGeom>
          <a:noFill/>
          <a:ln w="28575">
            <a:solidFill>
              <a:srgbClr val="BA570F"/>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506579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206496" y="1901952"/>
            <a:ext cx="5169408" cy="0"/>
          </a:xfrm>
          <a:prstGeom prst="line">
            <a:avLst/>
          </a:prstGeom>
          <a:ln w="28575">
            <a:solidFill>
              <a:srgbClr val="BA570F"/>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82752" y="6174783"/>
            <a:ext cx="7693152" cy="0"/>
          </a:xfrm>
          <a:prstGeom prst="line">
            <a:avLst/>
          </a:prstGeom>
          <a:ln w="28575">
            <a:solidFill>
              <a:srgbClr val="BA570F"/>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1475232" y="280416"/>
            <a:ext cx="6900672" cy="1414272"/>
          </a:xfrm>
        </p:spPr>
        <p:txBody>
          <a:bodyPr>
            <a:noAutofit/>
          </a:bodyPr>
          <a:lstStyle/>
          <a:p>
            <a:r>
              <a:rPr lang="en-US" sz="3600" dirty="0" smtClean="0"/>
              <a:t>Detailing =</a:t>
            </a:r>
            <a:br>
              <a:rPr lang="en-US" sz="3600" dirty="0" smtClean="0"/>
            </a:br>
            <a:r>
              <a:rPr lang="en-US" sz="3600" dirty="0" smtClean="0"/>
              <a:t>Success or Failure</a:t>
            </a:r>
          </a:p>
        </p:txBody>
      </p:sp>
      <p:cxnSp>
        <p:nvCxnSpPr>
          <p:cNvPr id="24" name="Straight Arrow Connector 23"/>
          <p:cNvCxnSpPr/>
          <p:nvPr/>
        </p:nvCxnSpPr>
        <p:spPr>
          <a:xfrm flipH="1" flipV="1">
            <a:off x="6729984" y="4474464"/>
            <a:ext cx="268224" cy="394085"/>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3" cstate="print"/>
          <a:stretch>
            <a:fillRect/>
          </a:stretch>
        </p:blipFill>
        <p:spPr>
          <a:xfrm>
            <a:off x="8318500" y="6019800"/>
            <a:ext cx="673100" cy="685800"/>
          </a:xfrm>
          <a:prstGeom prst="rect">
            <a:avLst/>
          </a:prstGeom>
        </p:spPr>
      </p:pic>
      <p:sp>
        <p:nvSpPr>
          <p:cNvPr id="2" name="Slide Number Placeholder 1"/>
          <p:cNvSpPr>
            <a:spLocks noGrp="1"/>
          </p:cNvSpPr>
          <p:nvPr>
            <p:ph type="sldNum" sz="quarter" idx="12"/>
          </p:nvPr>
        </p:nvSpPr>
        <p:spPr/>
        <p:txBody>
          <a:bodyPr/>
          <a:lstStyle/>
          <a:p>
            <a:fld id="{886BB73A-582F-4420-9A14-CB10A2B2E5E8}" type="slidenum">
              <a:rPr lang="en-US" smtClean="0"/>
              <a:pPr/>
              <a:t>34</a:t>
            </a:fld>
            <a:endParaRPr lang="en-US" dirty="0"/>
          </a:p>
        </p:txBody>
      </p:sp>
      <p:pic>
        <p:nvPicPr>
          <p:cNvPr id="13" name="Picture 2" descr="C:\Users\Art\Documents\Art's Documents\Mortar Net\Johnson, Gary info\AIA BldgEnvPresentation\Images\FlashingFailure86.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29328" y="2104814"/>
            <a:ext cx="3784169" cy="2829837"/>
          </a:xfrm>
          <a:prstGeom prst="rect">
            <a:avLst/>
          </a:prstGeom>
          <a:noFill/>
          <a:ln w="28575">
            <a:solidFill>
              <a:srgbClr val="BA570F"/>
            </a:solidFill>
          </a:ln>
          <a:extLst>
            <a:ext uri="{909E8E84-426E-40DD-AFC4-6F175D3DCCD1}">
              <a14:hiddenFill xmlns:a14="http://schemas.microsoft.com/office/drawing/2010/main" xmlns="">
                <a:solidFill>
                  <a:srgbClr val="FFFFFF"/>
                </a:solidFill>
              </a14:hiddenFill>
            </a:ext>
          </a:extLst>
        </p:spPr>
      </p:pic>
      <p:cxnSp>
        <p:nvCxnSpPr>
          <p:cNvPr id="25" name="Straight Arrow Connector 24"/>
          <p:cNvCxnSpPr>
            <a:stCxn id="5" idx="0"/>
          </p:cNvCxnSpPr>
          <p:nvPr/>
        </p:nvCxnSpPr>
        <p:spPr>
          <a:xfrm flipH="1" flipV="1">
            <a:off x="6729984" y="3260993"/>
            <a:ext cx="537132" cy="198700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6215731" y="5247994"/>
            <a:ext cx="2102769" cy="646331"/>
          </a:xfrm>
          <a:prstGeom prst="rect">
            <a:avLst/>
          </a:prstGeom>
          <a:solidFill>
            <a:schemeClr val="bg2"/>
          </a:solidFill>
          <a:ln w="19050">
            <a:solidFill>
              <a:schemeClr val="tx1"/>
            </a:solidFill>
          </a:ln>
        </p:spPr>
        <p:txBody>
          <a:bodyPr wrap="square">
            <a:spAutoFit/>
          </a:bodyPr>
          <a:lstStyle/>
          <a:p>
            <a:pPr algn="ctr"/>
            <a:r>
              <a:rPr lang="en-US" dirty="0" smtClean="0"/>
              <a:t>No flashing </a:t>
            </a:r>
            <a:r>
              <a:rPr lang="en-US" b="1" dirty="0" smtClean="0"/>
              <a:t>=</a:t>
            </a:r>
            <a:r>
              <a:rPr lang="en-US" dirty="0" smtClean="0"/>
              <a:t> masonry damage</a:t>
            </a:r>
            <a:endParaRPr lang="en-US" dirty="0"/>
          </a:p>
        </p:txBody>
      </p:sp>
      <p:pic>
        <p:nvPicPr>
          <p:cNvPr id="2051" name="Picture 3" descr="C:\Users\Art\Documents\Art's Documents\Mortar Net\MortarNet2013\AIA BldgEnvPresentation\Images\FlashingFailure3Crop.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905503" y="2014852"/>
            <a:ext cx="2511479" cy="4041314"/>
          </a:xfrm>
          <a:prstGeom prst="rect">
            <a:avLst/>
          </a:prstGeom>
          <a:noFill/>
          <a:ln w="28575">
            <a:solidFill>
              <a:srgbClr val="BA570F"/>
            </a:solidFill>
          </a:ln>
          <a:extLst>
            <a:ext uri="{909E8E84-426E-40DD-AFC4-6F175D3DCCD1}">
              <a14:hiddenFill xmlns:a14="http://schemas.microsoft.com/office/drawing/2010/main" xmlns="">
                <a:solidFill>
                  <a:srgbClr val="FFFFFF"/>
                </a:solidFill>
              </a14:hiddenFill>
            </a:ext>
          </a:extLst>
        </p:spPr>
      </p:pic>
      <p:cxnSp>
        <p:nvCxnSpPr>
          <p:cNvPr id="6" name="Straight Arrow Connector 5"/>
          <p:cNvCxnSpPr/>
          <p:nvPr/>
        </p:nvCxnSpPr>
        <p:spPr>
          <a:xfrm flipH="1" flipV="1">
            <a:off x="2258458" y="3866920"/>
            <a:ext cx="1785710" cy="138107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2932242" y="5247995"/>
            <a:ext cx="2374217" cy="646331"/>
          </a:xfrm>
          <a:prstGeom prst="rect">
            <a:avLst/>
          </a:prstGeom>
          <a:solidFill>
            <a:schemeClr val="bg2"/>
          </a:solidFill>
          <a:ln w="19050">
            <a:solidFill>
              <a:schemeClr val="tx1"/>
            </a:solidFill>
          </a:ln>
        </p:spPr>
        <p:txBody>
          <a:bodyPr wrap="square">
            <a:spAutoFit/>
          </a:bodyPr>
          <a:lstStyle/>
          <a:p>
            <a:pPr algn="ctr"/>
            <a:r>
              <a:rPr lang="en-US" dirty="0" smtClean="0"/>
              <a:t>No flashing or weeps </a:t>
            </a:r>
            <a:r>
              <a:rPr lang="en-US" b="1" dirty="0" smtClean="0"/>
              <a:t>=</a:t>
            </a:r>
            <a:r>
              <a:rPr lang="en-US" dirty="0" smtClean="0"/>
              <a:t> lintel damage</a:t>
            </a:r>
            <a:endParaRPr lang="en-US" dirty="0"/>
          </a:p>
        </p:txBody>
      </p:sp>
    </p:spTree>
    <p:extLst>
      <p:ext uri="{BB962C8B-B14F-4D97-AF65-F5344CB8AC3E}">
        <p14:creationId xmlns:p14="http://schemas.microsoft.com/office/powerpoint/2010/main" xmlns="" val="1551716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206496" y="1901952"/>
            <a:ext cx="5169408" cy="0"/>
          </a:xfrm>
          <a:prstGeom prst="line">
            <a:avLst/>
          </a:prstGeom>
          <a:ln w="28575">
            <a:solidFill>
              <a:srgbClr val="BA570F"/>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82752" y="6150864"/>
            <a:ext cx="7693152" cy="0"/>
          </a:xfrm>
          <a:prstGeom prst="line">
            <a:avLst/>
          </a:prstGeom>
          <a:ln w="28575">
            <a:solidFill>
              <a:srgbClr val="BA570F"/>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463296" y="280416"/>
            <a:ext cx="7912608" cy="1414272"/>
          </a:xfrm>
        </p:spPr>
        <p:txBody>
          <a:bodyPr>
            <a:noAutofit/>
          </a:bodyPr>
          <a:lstStyle/>
          <a:p>
            <a:r>
              <a:rPr lang="en-US" sz="3600" dirty="0" smtClean="0"/>
              <a:t>Proper Flashing Detail</a:t>
            </a:r>
          </a:p>
        </p:txBody>
      </p:sp>
      <p:sp>
        <p:nvSpPr>
          <p:cNvPr id="2" name="Content Placeholder 1"/>
          <p:cNvSpPr>
            <a:spLocks noGrp="1"/>
          </p:cNvSpPr>
          <p:nvPr>
            <p:ph idx="1"/>
          </p:nvPr>
        </p:nvSpPr>
        <p:spPr>
          <a:xfrm>
            <a:off x="247460" y="3085674"/>
            <a:ext cx="4038982" cy="2614167"/>
          </a:xfrm>
        </p:spPr>
        <p:txBody>
          <a:bodyPr>
            <a:noAutofit/>
          </a:bodyPr>
          <a:lstStyle/>
          <a:p>
            <a:pPr marL="0" indent="0">
              <a:buNone/>
            </a:pPr>
            <a:r>
              <a:rPr lang="en-US" sz="3600" dirty="0" smtClean="0"/>
              <a:t>Penetration through a unitized drainage solution flashing</a:t>
            </a:r>
            <a:endParaRPr lang="en-US" sz="3600" dirty="0"/>
          </a:p>
        </p:txBody>
      </p:sp>
      <p:cxnSp>
        <p:nvCxnSpPr>
          <p:cNvPr id="24" name="Straight Arrow Connector 23"/>
          <p:cNvCxnSpPr/>
          <p:nvPr/>
        </p:nvCxnSpPr>
        <p:spPr>
          <a:xfrm flipH="1" flipV="1">
            <a:off x="6729984" y="4474464"/>
            <a:ext cx="268224" cy="394085"/>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12" name="Content Placeholder 3" descr="C:\Users\ebickett\AppData\Local\Microsoft\Windows\Temporary Internet Files\Content.Outlook\PRWX73AJ\Circle of Life 019 (2) (3).jpg"/>
          <p:cNvPicPr>
            <a:picLocks/>
          </p:cNvPicPr>
          <p:nvPr/>
        </p:nvPicPr>
        <p:blipFill>
          <a:blip r:embed="rId3" cstate="email">
            <a:extLst>
              <a:ext uri="{28A0092B-C50C-407E-A947-70E740481C1C}">
                <a14:useLocalDpi xmlns:a14="http://schemas.microsoft.com/office/drawing/2010/main" xmlns="" val="0"/>
              </a:ext>
            </a:extLst>
          </a:blip>
          <a:stretch>
            <a:fillRect/>
          </a:stretch>
        </p:blipFill>
        <p:spPr bwMode="auto">
          <a:xfrm>
            <a:off x="4352544" y="2133600"/>
            <a:ext cx="4023360" cy="37459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ctangle 2"/>
          <p:cNvSpPr/>
          <p:nvPr/>
        </p:nvSpPr>
        <p:spPr>
          <a:xfrm>
            <a:off x="4352544" y="2133600"/>
            <a:ext cx="4023360" cy="3745908"/>
          </a:xfrm>
          <a:prstGeom prst="rect">
            <a:avLst/>
          </a:prstGeom>
          <a:noFill/>
          <a:ln>
            <a:solidFill>
              <a:srgbClr val="BA57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4847422" y="5226110"/>
            <a:ext cx="2666335" cy="369332"/>
          </a:xfrm>
          <a:prstGeom prst="rect">
            <a:avLst/>
          </a:prstGeom>
          <a:solidFill>
            <a:schemeClr val="bg2"/>
          </a:solidFill>
          <a:ln w="28575">
            <a:solidFill>
              <a:schemeClr val="tx1"/>
            </a:solidFill>
          </a:ln>
        </p:spPr>
        <p:txBody>
          <a:bodyPr wrap="square" rtlCol="0">
            <a:spAutoFit/>
          </a:bodyPr>
          <a:lstStyle/>
          <a:p>
            <a:pPr algn="ctr"/>
            <a:r>
              <a:rPr lang="en-US" dirty="0" smtClean="0"/>
              <a:t>Sealant bead – continuous</a:t>
            </a:r>
            <a:endParaRPr lang="en-US" dirty="0"/>
          </a:p>
        </p:txBody>
      </p:sp>
      <p:cxnSp>
        <p:nvCxnSpPr>
          <p:cNvPr id="11" name="Straight Arrow Connector 10"/>
          <p:cNvCxnSpPr>
            <a:stCxn id="5" idx="0"/>
          </p:cNvCxnSpPr>
          <p:nvPr/>
        </p:nvCxnSpPr>
        <p:spPr>
          <a:xfrm flipV="1">
            <a:off x="6180590" y="4241494"/>
            <a:ext cx="418514" cy="98461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4" cstate="print"/>
          <a:stretch>
            <a:fillRect/>
          </a:stretch>
        </p:blipFill>
        <p:spPr>
          <a:xfrm>
            <a:off x="8318500" y="6019800"/>
            <a:ext cx="673100" cy="685800"/>
          </a:xfrm>
          <a:prstGeom prst="rect">
            <a:avLst/>
          </a:prstGeom>
        </p:spPr>
      </p:pic>
      <p:sp>
        <p:nvSpPr>
          <p:cNvPr id="6" name="Slide Number Placeholder 5"/>
          <p:cNvSpPr>
            <a:spLocks noGrp="1"/>
          </p:cNvSpPr>
          <p:nvPr>
            <p:ph type="sldNum" sz="quarter" idx="12"/>
          </p:nvPr>
        </p:nvSpPr>
        <p:spPr/>
        <p:txBody>
          <a:bodyPr/>
          <a:lstStyle/>
          <a:p>
            <a:fld id="{886BB73A-582F-4420-9A14-CB10A2B2E5E8}" type="slidenum">
              <a:rPr lang="en-US" smtClean="0"/>
              <a:pPr/>
              <a:t>35</a:t>
            </a:fld>
            <a:endParaRPr lang="en-US" dirty="0"/>
          </a:p>
        </p:txBody>
      </p:sp>
    </p:spTree>
    <p:extLst>
      <p:ext uri="{BB962C8B-B14F-4D97-AF65-F5344CB8AC3E}">
        <p14:creationId xmlns:p14="http://schemas.microsoft.com/office/powerpoint/2010/main" xmlns="" val="2765954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206496" y="1901952"/>
            <a:ext cx="5169408" cy="0"/>
          </a:xfrm>
          <a:prstGeom prst="line">
            <a:avLst/>
          </a:prstGeom>
          <a:ln w="28575">
            <a:solidFill>
              <a:srgbClr val="BA570F"/>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82752" y="6150864"/>
            <a:ext cx="7693152" cy="0"/>
          </a:xfrm>
          <a:prstGeom prst="line">
            <a:avLst/>
          </a:prstGeom>
          <a:ln w="28575">
            <a:solidFill>
              <a:srgbClr val="BA570F"/>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2880651" y="379567"/>
            <a:ext cx="5753890" cy="1000625"/>
          </a:xfrm>
        </p:spPr>
        <p:txBody>
          <a:bodyPr>
            <a:noAutofit/>
          </a:bodyPr>
          <a:lstStyle/>
          <a:p>
            <a:r>
              <a:rPr lang="en-US" sz="3600" dirty="0" smtClean="0"/>
              <a:t>Cavity Wall Drainage System Defined</a:t>
            </a:r>
          </a:p>
        </p:txBody>
      </p:sp>
      <p:sp>
        <p:nvSpPr>
          <p:cNvPr id="2" name="Content Placeholder 1"/>
          <p:cNvSpPr>
            <a:spLocks noGrp="1"/>
          </p:cNvSpPr>
          <p:nvPr>
            <p:ph idx="1"/>
          </p:nvPr>
        </p:nvSpPr>
        <p:spPr>
          <a:xfrm>
            <a:off x="520566" y="2869334"/>
            <a:ext cx="8062342" cy="1074598"/>
          </a:xfrm>
        </p:spPr>
        <p:txBody>
          <a:bodyPr numCol="1">
            <a:noAutofit/>
          </a:bodyPr>
          <a:lstStyle/>
          <a:p>
            <a:pPr marL="0" indent="0" algn="ctr">
              <a:buNone/>
            </a:pPr>
            <a:r>
              <a:rPr lang="en-US" sz="2800" dirty="0" smtClean="0"/>
              <a:t>A combination of components that allows moisture to drain from a masonry cavity wall</a:t>
            </a:r>
          </a:p>
        </p:txBody>
      </p:sp>
      <p:cxnSp>
        <p:nvCxnSpPr>
          <p:cNvPr id="24" name="Straight Arrow Connector 23"/>
          <p:cNvCxnSpPr/>
          <p:nvPr/>
        </p:nvCxnSpPr>
        <p:spPr>
          <a:xfrm flipH="1" flipV="1">
            <a:off x="6729984" y="4474464"/>
            <a:ext cx="268224" cy="394085"/>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cstate="print"/>
          <a:stretch>
            <a:fillRect/>
          </a:stretch>
        </p:blipFill>
        <p:spPr>
          <a:xfrm>
            <a:off x="8318500" y="6019800"/>
            <a:ext cx="673100" cy="685800"/>
          </a:xfrm>
          <a:prstGeom prst="rect">
            <a:avLst/>
          </a:prstGeom>
        </p:spPr>
      </p:pic>
      <p:sp>
        <p:nvSpPr>
          <p:cNvPr id="6" name="TextBox 5"/>
          <p:cNvSpPr txBox="1"/>
          <p:nvPr/>
        </p:nvSpPr>
        <p:spPr>
          <a:xfrm>
            <a:off x="1008853" y="3943931"/>
            <a:ext cx="8917345" cy="2246769"/>
          </a:xfrm>
          <a:prstGeom prst="rect">
            <a:avLst/>
          </a:prstGeom>
          <a:noFill/>
        </p:spPr>
        <p:txBody>
          <a:bodyPr wrap="square" numCol="2" rtlCol="0">
            <a:spAutoFit/>
          </a:bodyPr>
          <a:lstStyle/>
          <a:p>
            <a:pPr marL="285750" indent="-285750">
              <a:buFont typeface="Arial" pitchFamily="34" charset="0"/>
              <a:buChar char="•"/>
            </a:pPr>
            <a:r>
              <a:rPr lang="en-US" sz="2800" dirty="0"/>
              <a:t>Flashing</a:t>
            </a:r>
          </a:p>
          <a:p>
            <a:pPr marL="285750" indent="-285750">
              <a:buFont typeface="Arial" pitchFamily="34" charset="0"/>
              <a:buChar char="•"/>
            </a:pPr>
            <a:r>
              <a:rPr lang="en-US" sz="2800" dirty="0"/>
              <a:t>Mortar collection </a:t>
            </a:r>
            <a:r>
              <a:rPr lang="en-US" sz="2800" dirty="0" smtClean="0"/>
              <a:t>device</a:t>
            </a:r>
            <a:endParaRPr lang="en-US" sz="2800" dirty="0"/>
          </a:p>
          <a:p>
            <a:pPr marL="285750" indent="-285750">
              <a:buFont typeface="Arial" pitchFamily="34" charset="0"/>
              <a:buChar char="•"/>
            </a:pPr>
            <a:r>
              <a:rPr lang="en-US" sz="2800" dirty="0"/>
              <a:t>Drip </a:t>
            </a:r>
            <a:r>
              <a:rPr lang="en-US" sz="2800" dirty="0" smtClean="0"/>
              <a:t>edge</a:t>
            </a:r>
          </a:p>
          <a:p>
            <a:pPr marL="285750" indent="-285750">
              <a:buFont typeface="Arial" pitchFamily="34" charset="0"/>
              <a:buChar char="•"/>
            </a:pPr>
            <a:endParaRPr lang="en-US" sz="2800" dirty="0" smtClean="0"/>
          </a:p>
          <a:p>
            <a:pPr marL="285750" indent="-285750">
              <a:buFont typeface="Arial" pitchFamily="34" charset="0"/>
              <a:buChar char="•"/>
            </a:pPr>
            <a:endParaRPr lang="en-US" sz="2800" dirty="0"/>
          </a:p>
          <a:p>
            <a:pPr marL="285750" indent="-285750">
              <a:buFont typeface="Arial" pitchFamily="34" charset="0"/>
              <a:buChar char="•"/>
            </a:pPr>
            <a:r>
              <a:rPr lang="en-US" sz="2800" dirty="0" smtClean="0"/>
              <a:t>Weep vent</a:t>
            </a:r>
            <a:endParaRPr lang="en-US" sz="2800" dirty="0"/>
          </a:p>
          <a:p>
            <a:pPr marL="285750" indent="-285750">
              <a:buFont typeface="Arial" pitchFamily="34" charset="0"/>
              <a:buChar char="•"/>
            </a:pPr>
            <a:r>
              <a:rPr lang="en-US" sz="2800" dirty="0" smtClean="0"/>
              <a:t>Corner boot</a:t>
            </a:r>
            <a:endParaRPr lang="en-US" sz="2800" dirty="0"/>
          </a:p>
          <a:p>
            <a:pPr marL="285750" indent="-285750">
              <a:buFont typeface="Arial" pitchFamily="34" charset="0"/>
              <a:buChar char="•"/>
            </a:pPr>
            <a:r>
              <a:rPr lang="en-US" sz="2800" dirty="0"/>
              <a:t>End </a:t>
            </a:r>
            <a:r>
              <a:rPr lang="en-US" sz="2800" dirty="0" smtClean="0"/>
              <a:t>dam</a:t>
            </a:r>
            <a:endParaRPr lang="en-US" sz="2800" dirty="0"/>
          </a:p>
        </p:txBody>
      </p:sp>
      <p:sp>
        <p:nvSpPr>
          <p:cNvPr id="3" name="Slide Number Placeholder 2"/>
          <p:cNvSpPr>
            <a:spLocks noGrp="1"/>
          </p:cNvSpPr>
          <p:nvPr>
            <p:ph type="sldNum" sz="quarter" idx="12"/>
          </p:nvPr>
        </p:nvSpPr>
        <p:spPr/>
        <p:txBody>
          <a:bodyPr/>
          <a:lstStyle/>
          <a:p>
            <a:fld id="{886BB73A-582F-4420-9A14-CB10A2B2E5E8}" type="slidenum">
              <a:rPr lang="en-US" smtClean="0"/>
              <a:pPr/>
              <a:t>36</a:t>
            </a:fld>
            <a:endParaRPr lang="en-US" dirty="0"/>
          </a:p>
        </p:txBody>
      </p:sp>
      <p:pic>
        <p:nvPicPr>
          <p:cNvPr id="4098" name="Picture 2" descr="C:\Users\Art Fox\Documents\Johnson, Gary info\AIA BldgEnvPresentation\Images\TFinstall3.jpg"/>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322260" y="346516"/>
            <a:ext cx="2551653" cy="2283198"/>
          </a:xfrm>
          <a:prstGeom prst="rect">
            <a:avLst/>
          </a:prstGeom>
          <a:noFill/>
          <a:ln w="28575">
            <a:solidFill>
              <a:srgbClr val="BA570F"/>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477775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206496" y="1901952"/>
            <a:ext cx="5169408" cy="0"/>
          </a:xfrm>
          <a:prstGeom prst="line">
            <a:avLst/>
          </a:prstGeom>
          <a:ln w="28575">
            <a:solidFill>
              <a:srgbClr val="BA570F"/>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82752" y="6118953"/>
            <a:ext cx="7693152" cy="0"/>
          </a:xfrm>
          <a:prstGeom prst="line">
            <a:avLst/>
          </a:prstGeom>
          <a:ln w="28575">
            <a:solidFill>
              <a:srgbClr val="BA570F"/>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3184462" y="280416"/>
            <a:ext cx="5169408" cy="1414272"/>
          </a:xfrm>
        </p:spPr>
        <p:txBody>
          <a:bodyPr>
            <a:noAutofit/>
          </a:bodyPr>
          <a:lstStyle/>
          <a:p>
            <a:r>
              <a:rPr lang="en-US" sz="3600" dirty="0" smtClean="0"/>
              <a:t>Drainage System Benefits</a:t>
            </a:r>
          </a:p>
        </p:txBody>
      </p:sp>
      <p:sp>
        <p:nvSpPr>
          <p:cNvPr id="2" name="Content Placeholder 1"/>
          <p:cNvSpPr>
            <a:spLocks noGrp="1"/>
          </p:cNvSpPr>
          <p:nvPr>
            <p:ph idx="1"/>
          </p:nvPr>
        </p:nvSpPr>
        <p:spPr>
          <a:xfrm>
            <a:off x="71188" y="1953815"/>
            <a:ext cx="4458140" cy="4165137"/>
          </a:xfrm>
        </p:spPr>
        <p:txBody>
          <a:bodyPr>
            <a:noAutofit/>
          </a:bodyPr>
          <a:lstStyle/>
          <a:p>
            <a:r>
              <a:rPr lang="en-US" sz="2400" dirty="0" smtClean="0"/>
              <a:t>Allows moisture to rapidly exit the cavity</a:t>
            </a:r>
          </a:p>
          <a:p>
            <a:r>
              <a:rPr lang="en-US" sz="2400" dirty="0"/>
              <a:t>Extends building life/beauty</a:t>
            </a:r>
          </a:p>
          <a:p>
            <a:r>
              <a:rPr lang="en-US" sz="2400" dirty="0" smtClean="0"/>
              <a:t>Prevents:</a:t>
            </a:r>
          </a:p>
          <a:p>
            <a:pPr lvl="1"/>
            <a:r>
              <a:rPr lang="en-US" sz="2400" dirty="0"/>
              <a:t>S</a:t>
            </a:r>
            <a:r>
              <a:rPr lang="en-US" sz="2400" dirty="0" smtClean="0"/>
              <a:t>tructural damage</a:t>
            </a:r>
          </a:p>
          <a:p>
            <a:pPr lvl="1"/>
            <a:r>
              <a:rPr lang="en-US" sz="2400" dirty="0" smtClean="0"/>
              <a:t>Conditions that foster mold growth</a:t>
            </a:r>
          </a:p>
          <a:p>
            <a:pPr lvl="1"/>
            <a:r>
              <a:rPr lang="en-US" sz="2400" dirty="0"/>
              <a:t>W</a:t>
            </a:r>
            <a:r>
              <a:rPr lang="en-US" sz="2400" dirty="0" smtClean="0"/>
              <a:t>ater from entering building interior</a:t>
            </a:r>
          </a:p>
          <a:p>
            <a:pPr lvl="1"/>
            <a:r>
              <a:rPr lang="en-US" sz="2400" dirty="0"/>
              <a:t>E</a:t>
            </a:r>
            <a:r>
              <a:rPr lang="en-US" sz="2400" dirty="0" smtClean="0"/>
              <a:t>fflorescence &amp; other stains</a:t>
            </a:r>
          </a:p>
        </p:txBody>
      </p:sp>
      <p:cxnSp>
        <p:nvCxnSpPr>
          <p:cNvPr id="24" name="Straight Arrow Connector 23"/>
          <p:cNvCxnSpPr/>
          <p:nvPr/>
        </p:nvCxnSpPr>
        <p:spPr>
          <a:xfrm flipH="1" flipV="1">
            <a:off x="6729984" y="4474464"/>
            <a:ext cx="268224" cy="394085"/>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cstate="print"/>
          <a:stretch>
            <a:fillRect/>
          </a:stretch>
        </p:blipFill>
        <p:spPr>
          <a:xfrm>
            <a:off x="8318500" y="6019800"/>
            <a:ext cx="673100" cy="685800"/>
          </a:xfrm>
          <a:prstGeom prst="rect">
            <a:avLst/>
          </a:prstGeom>
        </p:spPr>
      </p:pic>
      <p:sp>
        <p:nvSpPr>
          <p:cNvPr id="3" name="Slide Number Placeholder 2"/>
          <p:cNvSpPr>
            <a:spLocks noGrp="1"/>
          </p:cNvSpPr>
          <p:nvPr>
            <p:ph type="sldNum" sz="quarter" idx="12"/>
          </p:nvPr>
        </p:nvSpPr>
        <p:spPr/>
        <p:txBody>
          <a:bodyPr/>
          <a:lstStyle/>
          <a:p>
            <a:fld id="{886BB73A-582F-4420-9A14-CB10A2B2E5E8}" type="slidenum">
              <a:rPr lang="en-US" smtClean="0"/>
              <a:pPr/>
              <a:t>37</a:t>
            </a:fld>
            <a:endParaRPr lang="en-US" dirty="0"/>
          </a:p>
        </p:txBody>
      </p:sp>
      <p:pic>
        <p:nvPicPr>
          <p:cNvPr id="5123" name="Picture 3" descr="C:\Users\Art Fox\Documents\Johnson, Gary info\AIA BldgEnvPresentation\Images\TFinstall2crop.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84492" y="225331"/>
            <a:ext cx="2252820" cy="1621536"/>
          </a:xfrm>
          <a:prstGeom prst="rect">
            <a:avLst/>
          </a:prstGeom>
          <a:noFill/>
          <a:ln w="28575">
            <a:solidFill>
              <a:srgbClr val="BA570F"/>
            </a:solidFill>
          </a:ln>
          <a:extLst>
            <a:ext uri="{909E8E84-426E-40DD-AFC4-6F175D3DCCD1}">
              <a14:hiddenFill xmlns:a14="http://schemas.microsoft.com/office/drawing/2010/main" xmlns="">
                <a:solidFill>
                  <a:srgbClr val="FFFFFF"/>
                </a:solidFill>
              </a14:hiddenFill>
            </a:ext>
          </a:extLst>
        </p:spPr>
      </p:pic>
      <p:pic>
        <p:nvPicPr>
          <p:cNvPr id="6148" name="Picture 4" descr="C:\Users\Art\Documents\Art's Documents\Mortar Net\MortarNet2013\AIA BldgEnvPresentation\Images\MasCavWall2.jpg"/>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4444444" y="2368627"/>
            <a:ext cx="4603071" cy="3220022"/>
          </a:xfrm>
          <a:prstGeom prst="rect">
            <a:avLst/>
          </a:prstGeom>
          <a:noFill/>
          <a:ln w="28575">
            <a:solidFill>
              <a:srgbClr val="BA570F"/>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524484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4" descr="no drainage method brick"/>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506480" y="2041337"/>
            <a:ext cx="3846576" cy="3164267"/>
          </a:xfrm>
          <a:prstGeom prst="rect">
            <a:avLst/>
          </a:prstGeom>
          <a:noFill/>
          <a:ln w="28575">
            <a:solidFill>
              <a:srgbClr val="BA570F"/>
            </a:solidFill>
            <a:miter lim="800000"/>
            <a:headEnd/>
            <a:tailEnd/>
          </a:ln>
          <a:effectLst>
            <a:softEdge rad="0"/>
          </a:effectLst>
          <a:extLst>
            <a:ext uri="{909E8E84-426E-40DD-AFC4-6F175D3DCCD1}">
              <a14:hiddenFill xmlns:a14="http://schemas.microsoft.com/office/drawing/2010/main" xmlns="">
                <a:solidFill>
                  <a:srgbClr val="FFFFFF"/>
                </a:solidFill>
              </a14:hiddenFill>
            </a:ext>
          </a:extLst>
        </p:spPr>
      </p:pic>
      <p:cxnSp>
        <p:nvCxnSpPr>
          <p:cNvPr id="4" name="Straight Connector 3"/>
          <p:cNvCxnSpPr/>
          <p:nvPr/>
        </p:nvCxnSpPr>
        <p:spPr>
          <a:xfrm>
            <a:off x="3206496" y="1901952"/>
            <a:ext cx="5169408" cy="0"/>
          </a:xfrm>
          <a:prstGeom prst="line">
            <a:avLst/>
          </a:prstGeom>
          <a:ln w="28575">
            <a:solidFill>
              <a:srgbClr val="BA570F"/>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82752" y="6150864"/>
            <a:ext cx="7693152" cy="0"/>
          </a:xfrm>
          <a:prstGeom prst="line">
            <a:avLst/>
          </a:prstGeom>
          <a:ln w="28575">
            <a:solidFill>
              <a:srgbClr val="BA570F"/>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969484" y="280416"/>
            <a:ext cx="7406420" cy="1414272"/>
          </a:xfrm>
        </p:spPr>
        <p:txBody>
          <a:bodyPr>
            <a:noAutofit/>
          </a:bodyPr>
          <a:lstStyle/>
          <a:p>
            <a:r>
              <a:rPr lang="en-US" sz="3600" dirty="0" smtClean="0"/>
              <a:t>Drainage System Examples </a:t>
            </a:r>
          </a:p>
        </p:txBody>
      </p:sp>
      <p:sp>
        <p:nvSpPr>
          <p:cNvPr id="13" name="TextBox 12"/>
          <p:cNvSpPr txBox="1"/>
          <p:nvPr/>
        </p:nvSpPr>
        <p:spPr>
          <a:xfrm>
            <a:off x="1434119" y="5409823"/>
            <a:ext cx="2057400" cy="646331"/>
          </a:xfrm>
          <a:prstGeom prst="rect">
            <a:avLst/>
          </a:prstGeom>
          <a:solidFill>
            <a:schemeClr val="bg2"/>
          </a:solidFill>
          <a:ln w="19050">
            <a:solidFill>
              <a:schemeClr val="tx1"/>
            </a:solidFill>
          </a:ln>
        </p:spPr>
        <p:txBody>
          <a:bodyPr wrap="square" rtlCol="0">
            <a:spAutoFit/>
          </a:bodyPr>
          <a:lstStyle/>
          <a:p>
            <a:pPr algn="ctr"/>
            <a:r>
              <a:rPr lang="en-US" dirty="0" smtClean="0"/>
              <a:t>No Mortar Collection Device</a:t>
            </a:r>
            <a:endParaRPr lang="en-US" dirty="0"/>
          </a:p>
        </p:txBody>
      </p:sp>
      <p:sp>
        <p:nvSpPr>
          <p:cNvPr id="15" name="TextBox 14"/>
          <p:cNvSpPr txBox="1"/>
          <p:nvPr/>
        </p:nvSpPr>
        <p:spPr>
          <a:xfrm>
            <a:off x="5951955" y="5675718"/>
            <a:ext cx="1438656" cy="369332"/>
          </a:xfrm>
          <a:prstGeom prst="rect">
            <a:avLst/>
          </a:prstGeom>
          <a:solidFill>
            <a:schemeClr val="bg2"/>
          </a:solidFill>
          <a:ln w="19050">
            <a:solidFill>
              <a:schemeClr val="tx1"/>
            </a:solidFill>
          </a:ln>
        </p:spPr>
        <p:txBody>
          <a:bodyPr wrap="square" rtlCol="0">
            <a:spAutoFit/>
          </a:bodyPr>
          <a:lstStyle/>
          <a:p>
            <a:pPr algn="ctr"/>
            <a:r>
              <a:rPr lang="en-US" dirty="0" smtClean="0"/>
              <a:t>Pea Gravel</a:t>
            </a:r>
            <a:endParaRPr lang="en-US" dirty="0"/>
          </a:p>
        </p:txBody>
      </p:sp>
      <p:sp>
        <p:nvSpPr>
          <p:cNvPr id="16" name="TextBox 15"/>
          <p:cNvSpPr txBox="1"/>
          <p:nvPr/>
        </p:nvSpPr>
        <p:spPr>
          <a:xfrm>
            <a:off x="5134709" y="2014734"/>
            <a:ext cx="2246376" cy="369332"/>
          </a:xfrm>
          <a:prstGeom prst="rect">
            <a:avLst/>
          </a:prstGeom>
          <a:solidFill>
            <a:schemeClr val="bg2"/>
          </a:solidFill>
          <a:ln w="19050">
            <a:solidFill>
              <a:schemeClr val="tx1"/>
            </a:solidFill>
          </a:ln>
        </p:spPr>
        <p:txBody>
          <a:bodyPr wrap="square" rtlCol="0">
            <a:spAutoFit/>
          </a:bodyPr>
          <a:lstStyle/>
          <a:p>
            <a:pPr algn="ctr"/>
            <a:r>
              <a:rPr lang="en-US" dirty="0" smtClean="0"/>
              <a:t>Mortar Droppings</a:t>
            </a:r>
            <a:endParaRPr lang="en-US" dirty="0"/>
          </a:p>
        </p:txBody>
      </p:sp>
      <p:cxnSp>
        <p:nvCxnSpPr>
          <p:cNvPr id="17" name="Straight Arrow Connector 16"/>
          <p:cNvCxnSpPr/>
          <p:nvPr/>
        </p:nvCxnSpPr>
        <p:spPr>
          <a:xfrm flipH="1">
            <a:off x="2606040" y="2384066"/>
            <a:ext cx="2528669" cy="114323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4338" name="Picture 2" descr="C:\Users\Art\Documents\Art's Documents\Mortar Net\Johnson, Gary info\AIA BldgEnvPresentation\PeaGravel.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816522" y="2666082"/>
            <a:ext cx="3830519" cy="2851288"/>
          </a:xfrm>
          <a:prstGeom prst="rect">
            <a:avLst/>
          </a:prstGeom>
          <a:noFill/>
          <a:ln w="28575">
            <a:solidFill>
              <a:srgbClr val="BA570F"/>
            </a:solidFill>
          </a:ln>
          <a:extLst>
            <a:ext uri="{909E8E84-426E-40DD-AFC4-6F175D3DCCD1}">
              <a14:hiddenFill xmlns:a14="http://schemas.microsoft.com/office/drawing/2010/main" xmlns="">
                <a:solidFill>
                  <a:srgbClr val="FFFFFF"/>
                </a:solidFill>
              </a14:hiddenFill>
            </a:ext>
          </a:extLst>
        </p:spPr>
      </p:pic>
      <p:cxnSp>
        <p:nvCxnSpPr>
          <p:cNvPr id="25" name="Straight Arrow Connector 24"/>
          <p:cNvCxnSpPr/>
          <p:nvPr/>
        </p:nvCxnSpPr>
        <p:spPr>
          <a:xfrm flipH="1">
            <a:off x="5657088" y="2384066"/>
            <a:ext cx="250799" cy="143203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5" cstate="print"/>
          <a:stretch>
            <a:fillRect/>
          </a:stretch>
        </p:blipFill>
        <p:spPr>
          <a:xfrm>
            <a:off x="8318500" y="6019800"/>
            <a:ext cx="673100" cy="685800"/>
          </a:xfrm>
          <a:prstGeom prst="rect">
            <a:avLst/>
          </a:prstGeom>
        </p:spPr>
      </p:pic>
      <p:sp>
        <p:nvSpPr>
          <p:cNvPr id="2" name="Slide Number Placeholder 1"/>
          <p:cNvSpPr>
            <a:spLocks noGrp="1"/>
          </p:cNvSpPr>
          <p:nvPr>
            <p:ph type="sldNum" sz="quarter" idx="12"/>
          </p:nvPr>
        </p:nvSpPr>
        <p:spPr/>
        <p:txBody>
          <a:bodyPr/>
          <a:lstStyle/>
          <a:p>
            <a:fld id="{886BB73A-582F-4420-9A14-CB10A2B2E5E8}" type="slidenum">
              <a:rPr lang="en-US" smtClean="0"/>
              <a:pPr/>
              <a:t>38</a:t>
            </a:fld>
            <a:endParaRPr lang="en-US" dirty="0"/>
          </a:p>
        </p:txBody>
      </p:sp>
    </p:spTree>
    <p:extLst>
      <p:ext uri="{BB962C8B-B14F-4D97-AF65-F5344CB8AC3E}">
        <p14:creationId xmlns:p14="http://schemas.microsoft.com/office/powerpoint/2010/main" xmlns="" val="33788608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rt\Documents\Art's Documents\Mortar Net\Johnson, Gary info\AIA BldgEnvPresentation\Images\MortarNet w droppings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86475" y="2549098"/>
            <a:ext cx="3232025" cy="3203423"/>
          </a:xfrm>
          <a:prstGeom prst="rect">
            <a:avLst/>
          </a:prstGeom>
          <a:noFill/>
          <a:ln w="28575">
            <a:solidFill>
              <a:srgbClr val="BA570F"/>
            </a:solidFill>
          </a:ln>
          <a:extLst>
            <a:ext uri="{909E8E84-426E-40DD-AFC4-6F175D3DCCD1}">
              <a14:hiddenFill xmlns:a14="http://schemas.microsoft.com/office/drawing/2010/main" xmlns="">
                <a:solidFill>
                  <a:srgbClr val="FFFFFF"/>
                </a:solidFill>
              </a14:hiddenFill>
            </a:ext>
          </a:extLst>
        </p:spPr>
      </p:pic>
      <p:cxnSp>
        <p:nvCxnSpPr>
          <p:cNvPr id="4" name="Straight Connector 3"/>
          <p:cNvCxnSpPr/>
          <p:nvPr/>
        </p:nvCxnSpPr>
        <p:spPr>
          <a:xfrm>
            <a:off x="3206496" y="1901952"/>
            <a:ext cx="5169408" cy="0"/>
          </a:xfrm>
          <a:prstGeom prst="line">
            <a:avLst/>
          </a:prstGeom>
          <a:ln w="28575">
            <a:solidFill>
              <a:srgbClr val="BA570F"/>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82752" y="6150864"/>
            <a:ext cx="7693152" cy="0"/>
          </a:xfrm>
          <a:prstGeom prst="line">
            <a:avLst/>
          </a:prstGeom>
          <a:ln w="28575">
            <a:solidFill>
              <a:srgbClr val="BA570F"/>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1112704" y="280416"/>
            <a:ext cx="7263201" cy="1414272"/>
          </a:xfrm>
        </p:spPr>
        <p:txBody>
          <a:bodyPr>
            <a:noAutofit/>
          </a:bodyPr>
          <a:lstStyle/>
          <a:p>
            <a:r>
              <a:rPr lang="en-US" sz="3600" dirty="0"/>
              <a:t>Drainage System Examples </a:t>
            </a:r>
            <a:endParaRPr lang="en-US" sz="3600" dirty="0" smtClean="0"/>
          </a:p>
        </p:txBody>
      </p:sp>
      <p:sp>
        <p:nvSpPr>
          <p:cNvPr id="13" name="TextBox 12"/>
          <p:cNvSpPr txBox="1"/>
          <p:nvPr/>
        </p:nvSpPr>
        <p:spPr>
          <a:xfrm>
            <a:off x="1608664" y="5357188"/>
            <a:ext cx="2057400" cy="369332"/>
          </a:xfrm>
          <a:prstGeom prst="rect">
            <a:avLst/>
          </a:prstGeom>
          <a:solidFill>
            <a:schemeClr val="bg2"/>
          </a:solidFill>
          <a:ln w="19050">
            <a:solidFill>
              <a:schemeClr val="tx1"/>
            </a:solidFill>
          </a:ln>
        </p:spPr>
        <p:txBody>
          <a:bodyPr wrap="square" rtlCol="0">
            <a:spAutoFit/>
          </a:bodyPr>
          <a:lstStyle/>
          <a:p>
            <a:pPr algn="ctr"/>
            <a:r>
              <a:rPr lang="en-US" dirty="0" smtClean="0"/>
              <a:t>Straight Strip Mesh</a:t>
            </a:r>
            <a:endParaRPr lang="en-US" dirty="0"/>
          </a:p>
        </p:txBody>
      </p:sp>
      <p:sp>
        <p:nvSpPr>
          <p:cNvPr id="15" name="TextBox 14"/>
          <p:cNvSpPr txBox="1"/>
          <p:nvPr/>
        </p:nvSpPr>
        <p:spPr>
          <a:xfrm>
            <a:off x="5927129" y="5596939"/>
            <a:ext cx="1560107" cy="369332"/>
          </a:xfrm>
          <a:prstGeom prst="rect">
            <a:avLst/>
          </a:prstGeom>
          <a:solidFill>
            <a:schemeClr val="bg2"/>
          </a:solidFill>
          <a:ln w="19050">
            <a:solidFill>
              <a:schemeClr val="tx1"/>
            </a:solidFill>
          </a:ln>
        </p:spPr>
        <p:txBody>
          <a:bodyPr wrap="square" rtlCol="0">
            <a:spAutoFit/>
          </a:bodyPr>
          <a:lstStyle/>
          <a:p>
            <a:pPr algn="ctr"/>
            <a:r>
              <a:rPr lang="en-US" dirty="0" smtClean="0"/>
              <a:t>Dovetail Mesh</a:t>
            </a:r>
            <a:endParaRPr lang="en-US" dirty="0"/>
          </a:p>
        </p:txBody>
      </p:sp>
      <p:sp>
        <p:nvSpPr>
          <p:cNvPr id="16" name="TextBox 15"/>
          <p:cNvSpPr txBox="1"/>
          <p:nvPr/>
        </p:nvSpPr>
        <p:spPr>
          <a:xfrm>
            <a:off x="5134709" y="2014734"/>
            <a:ext cx="2246376" cy="369332"/>
          </a:xfrm>
          <a:prstGeom prst="rect">
            <a:avLst/>
          </a:prstGeom>
          <a:solidFill>
            <a:schemeClr val="bg2"/>
          </a:solidFill>
          <a:ln w="19050">
            <a:solidFill>
              <a:schemeClr val="tx1"/>
            </a:solidFill>
          </a:ln>
        </p:spPr>
        <p:txBody>
          <a:bodyPr wrap="square" rtlCol="0">
            <a:spAutoFit/>
          </a:bodyPr>
          <a:lstStyle/>
          <a:p>
            <a:pPr algn="ctr"/>
            <a:r>
              <a:rPr lang="en-US" dirty="0" smtClean="0"/>
              <a:t>Mortar Droppings</a:t>
            </a:r>
            <a:endParaRPr lang="en-US" dirty="0"/>
          </a:p>
        </p:txBody>
      </p:sp>
      <p:sp>
        <p:nvSpPr>
          <p:cNvPr id="12" name="Rectangle 11"/>
          <p:cNvSpPr/>
          <p:nvPr/>
        </p:nvSpPr>
        <p:spPr>
          <a:xfrm>
            <a:off x="745401" y="2136508"/>
            <a:ext cx="3783927" cy="2984132"/>
          </a:xfrm>
          <a:prstGeom prst="rect">
            <a:avLst/>
          </a:prstGeom>
          <a:noFill/>
          <a:ln>
            <a:solidFill>
              <a:srgbClr val="BA57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362" name="Picture 2" descr="C:\Users\Art\Documents\Art's Documents\Mortar Net\Johnson, Gary info\AIA BldgEnvPresentation\Straight Strip.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45401" y="2136508"/>
            <a:ext cx="3783927" cy="2984132"/>
          </a:xfrm>
          <a:prstGeom prst="rect">
            <a:avLst/>
          </a:prstGeom>
          <a:noFill/>
          <a:ln w="28575">
            <a:solidFill>
              <a:srgbClr val="BA570F"/>
            </a:solidFill>
          </a:ln>
          <a:effectLst>
            <a:softEdge rad="12700"/>
          </a:effectLst>
          <a:extLst>
            <a:ext uri="{909E8E84-426E-40DD-AFC4-6F175D3DCCD1}">
              <a14:hiddenFill xmlns:a14="http://schemas.microsoft.com/office/drawing/2010/main" xmlns="">
                <a:solidFill>
                  <a:srgbClr val="FFFFFF"/>
                </a:solidFill>
              </a14:hiddenFill>
            </a:ext>
          </a:extLst>
        </p:spPr>
      </p:pic>
      <p:cxnSp>
        <p:nvCxnSpPr>
          <p:cNvPr id="17" name="Straight Arrow Connector 16"/>
          <p:cNvCxnSpPr>
            <a:stCxn id="16" idx="1"/>
          </p:cNvCxnSpPr>
          <p:nvPr/>
        </p:nvCxnSpPr>
        <p:spPr>
          <a:xfrm flipH="1">
            <a:off x="3852672" y="2199400"/>
            <a:ext cx="1282037" cy="54791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5927130" y="2384066"/>
            <a:ext cx="273410" cy="78879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6200540" y="2384066"/>
            <a:ext cx="663556" cy="216281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5" cstate="print"/>
          <a:stretch>
            <a:fillRect/>
          </a:stretch>
        </p:blipFill>
        <p:spPr>
          <a:xfrm>
            <a:off x="8318500" y="6019800"/>
            <a:ext cx="673100" cy="685800"/>
          </a:xfrm>
          <a:prstGeom prst="rect">
            <a:avLst/>
          </a:prstGeom>
        </p:spPr>
      </p:pic>
      <p:sp>
        <p:nvSpPr>
          <p:cNvPr id="2" name="Slide Number Placeholder 1"/>
          <p:cNvSpPr>
            <a:spLocks noGrp="1"/>
          </p:cNvSpPr>
          <p:nvPr>
            <p:ph type="sldNum" sz="quarter" idx="12"/>
          </p:nvPr>
        </p:nvSpPr>
        <p:spPr/>
        <p:txBody>
          <a:bodyPr/>
          <a:lstStyle/>
          <a:p>
            <a:fld id="{886BB73A-582F-4420-9A14-CB10A2B2E5E8}" type="slidenum">
              <a:rPr lang="en-US" smtClean="0"/>
              <a:pPr/>
              <a:t>39</a:t>
            </a:fld>
            <a:endParaRPr lang="en-US" dirty="0"/>
          </a:p>
        </p:txBody>
      </p:sp>
      <p:cxnSp>
        <p:nvCxnSpPr>
          <p:cNvPr id="24" name="Straight Arrow Connector 23"/>
          <p:cNvCxnSpPr/>
          <p:nvPr/>
        </p:nvCxnSpPr>
        <p:spPr>
          <a:xfrm flipH="1" flipV="1">
            <a:off x="6063836" y="4488641"/>
            <a:ext cx="136704" cy="110829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7093203" y="4106741"/>
            <a:ext cx="590272" cy="147918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2616224" y="3878007"/>
            <a:ext cx="590272" cy="147918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0781940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206496" y="1901952"/>
            <a:ext cx="5169408" cy="0"/>
          </a:xfrm>
          <a:prstGeom prst="line">
            <a:avLst/>
          </a:prstGeom>
          <a:ln w="28575">
            <a:solidFill>
              <a:srgbClr val="BA570F"/>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82752" y="6150864"/>
            <a:ext cx="7693152" cy="0"/>
          </a:xfrm>
          <a:prstGeom prst="line">
            <a:avLst/>
          </a:prstGeom>
          <a:ln w="28575">
            <a:solidFill>
              <a:srgbClr val="BA570F"/>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3206496" y="274638"/>
            <a:ext cx="5071872" cy="1143000"/>
          </a:xfrm>
        </p:spPr>
        <p:txBody>
          <a:bodyPr>
            <a:normAutofit fontScale="90000"/>
          </a:bodyPr>
          <a:lstStyle/>
          <a:p>
            <a:r>
              <a:rPr lang="en-US" dirty="0" smtClean="0"/>
              <a:t>Purpose and Learning Objectives</a:t>
            </a:r>
          </a:p>
        </p:txBody>
      </p:sp>
      <p:sp>
        <p:nvSpPr>
          <p:cNvPr id="7" name="Content Placeholder 6"/>
          <p:cNvSpPr>
            <a:spLocks noGrp="1"/>
          </p:cNvSpPr>
          <p:nvPr>
            <p:ph idx="1"/>
          </p:nvPr>
        </p:nvSpPr>
        <p:spPr>
          <a:xfrm>
            <a:off x="457200" y="1901953"/>
            <a:ext cx="8089392" cy="4306824"/>
          </a:xfrm>
        </p:spPr>
        <p:txBody>
          <a:bodyPr>
            <a:normAutofit fontScale="85000" lnSpcReduction="10000"/>
          </a:bodyPr>
          <a:lstStyle/>
          <a:p>
            <a:pPr marL="0" indent="0">
              <a:buNone/>
            </a:pPr>
            <a:endParaRPr lang="en-US" sz="1000" dirty="0" smtClean="0"/>
          </a:p>
          <a:p>
            <a:pPr marL="0" indent="0">
              <a:buNone/>
            </a:pPr>
            <a:r>
              <a:rPr lang="en-US" dirty="0" smtClean="0"/>
              <a:t>At the end of this course, participants will be able to:</a:t>
            </a:r>
          </a:p>
          <a:p>
            <a:r>
              <a:rPr lang="en-US" dirty="0"/>
              <a:t>Define the characteristics of </a:t>
            </a:r>
            <a:r>
              <a:rPr lang="en-US" dirty="0" smtClean="0"/>
              <a:t>sustainable design as defined by the AIA</a:t>
            </a:r>
            <a:endParaRPr lang="en-US" dirty="0"/>
          </a:p>
          <a:p>
            <a:r>
              <a:rPr lang="en-US" dirty="0"/>
              <a:t>Define the characteristics of a sustainable masonry cavity </a:t>
            </a:r>
            <a:r>
              <a:rPr lang="en-US" dirty="0" smtClean="0"/>
              <a:t>wall building envelope</a:t>
            </a:r>
            <a:endParaRPr lang="en-US" dirty="0"/>
          </a:p>
          <a:p>
            <a:r>
              <a:rPr lang="en-US" dirty="0" smtClean="0"/>
              <a:t>Explain </a:t>
            </a:r>
            <a:r>
              <a:rPr lang="en-US" dirty="0"/>
              <a:t>and avoid poor masonry </a:t>
            </a:r>
            <a:r>
              <a:rPr lang="en-US" dirty="0" smtClean="0"/>
              <a:t>cavity wall envelope </a:t>
            </a:r>
            <a:r>
              <a:rPr lang="en-US" dirty="0"/>
              <a:t>design and detailing </a:t>
            </a:r>
            <a:endParaRPr lang="en-US" dirty="0" smtClean="0"/>
          </a:p>
          <a:p>
            <a:r>
              <a:rPr lang="en-US" dirty="0" smtClean="0"/>
              <a:t>Define and specify appropriate materials for sustainable masonry cavity walls </a:t>
            </a:r>
          </a:p>
        </p:txBody>
      </p:sp>
      <p:pic>
        <p:nvPicPr>
          <p:cNvPr id="6" name="Picture 5"/>
          <p:cNvPicPr>
            <a:picLocks noChangeAspect="1"/>
          </p:cNvPicPr>
          <p:nvPr/>
        </p:nvPicPr>
        <p:blipFill>
          <a:blip r:embed="rId3" cstate="print"/>
          <a:stretch>
            <a:fillRect/>
          </a:stretch>
        </p:blipFill>
        <p:spPr>
          <a:xfrm>
            <a:off x="8318500" y="6019800"/>
            <a:ext cx="673100" cy="685800"/>
          </a:xfrm>
          <a:prstGeom prst="rect">
            <a:avLst/>
          </a:prstGeom>
        </p:spPr>
      </p:pic>
      <p:sp>
        <p:nvSpPr>
          <p:cNvPr id="2" name="Slide Number Placeholder 1"/>
          <p:cNvSpPr>
            <a:spLocks noGrp="1"/>
          </p:cNvSpPr>
          <p:nvPr>
            <p:ph type="sldNum" sz="quarter" idx="12"/>
          </p:nvPr>
        </p:nvSpPr>
        <p:spPr/>
        <p:txBody>
          <a:bodyPr/>
          <a:lstStyle/>
          <a:p>
            <a:fld id="{886BB73A-582F-4420-9A14-CB10A2B2E5E8}" type="slidenum">
              <a:rPr lang="en-US" smtClean="0"/>
              <a:pPr/>
              <a:t>4</a:t>
            </a:fld>
            <a:endParaRPr lang="en-US" dirty="0"/>
          </a:p>
        </p:txBody>
      </p:sp>
      <p:pic>
        <p:nvPicPr>
          <p:cNvPr id="10" name="Picture 3" descr="C:\Users\Art\Documents\Art's Documents\Mortar Net\Johnson, Gary info\AIA BldgEnvPresentation\Images\MasonryBuilding2.jpg"/>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594304" y="261254"/>
            <a:ext cx="2065462" cy="1547103"/>
          </a:xfrm>
          <a:prstGeom prst="rect">
            <a:avLst/>
          </a:prstGeom>
          <a:noFill/>
          <a:ln w="28575">
            <a:solidFill>
              <a:srgbClr val="BA570F"/>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657415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9" name="Picture 5" descr="C:\Users\Art\Documents\Art's Documents\Mortar Net\Johnson, Gary info\AIA BldgEnvPresentation\TFinstallCrop.bmp"/>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3659355" y="3560064"/>
            <a:ext cx="5166821" cy="2262206"/>
          </a:xfrm>
          <a:prstGeom prst="rect">
            <a:avLst/>
          </a:prstGeom>
          <a:noFill/>
          <a:ln w="28575">
            <a:solidFill>
              <a:srgbClr val="BA570F"/>
            </a:solidFill>
          </a:ln>
          <a:extLst>
            <a:ext uri="{909E8E84-426E-40DD-AFC4-6F175D3DCCD1}">
              <a14:hiddenFill xmlns:a14="http://schemas.microsoft.com/office/drawing/2010/main" xmlns="">
                <a:solidFill>
                  <a:srgbClr val="FFFFFF"/>
                </a:solidFill>
              </a14:hiddenFill>
            </a:ext>
          </a:extLst>
        </p:spPr>
      </p:pic>
      <p:cxnSp>
        <p:nvCxnSpPr>
          <p:cNvPr id="4" name="Straight Connector 3"/>
          <p:cNvCxnSpPr/>
          <p:nvPr/>
        </p:nvCxnSpPr>
        <p:spPr>
          <a:xfrm>
            <a:off x="3206496" y="1901952"/>
            <a:ext cx="5169408" cy="0"/>
          </a:xfrm>
          <a:prstGeom prst="line">
            <a:avLst/>
          </a:prstGeom>
          <a:ln w="28575">
            <a:solidFill>
              <a:srgbClr val="BA570F"/>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82752" y="6150864"/>
            <a:ext cx="7693152" cy="0"/>
          </a:xfrm>
          <a:prstGeom prst="line">
            <a:avLst/>
          </a:prstGeom>
          <a:ln w="28575">
            <a:solidFill>
              <a:srgbClr val="BA570F"/>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597408" y="280416"/>
            <a:ext cx="7778496" cy="1414272"/>
          </a:xfrm>
        </p:spPr>
        <p:txBody>
          <a:bodyPr>
            <a:noAutofit/>
          </a:bodyPr>
          <a:lstStyle/>
          <a:p>
            <a:r>
              <a:rPr lang="en-US" sz="3600" dirty="0" smtClean="0"/>
              <a:t>Drainage System Examples</a:t>
            </a:r>
          </a:p>
        </p:txBody>
      </p:sp>
      <p:sp>
        <p:nvSpPr>
          <p:cNvPr id="13" name="TextBox 12"/>
          <p:cNvSpPr txBox="1"/>
          <p:nvPr/>
        </p:nvSpPr>
        <p:spPr>
          <a:xfrm>
            <a:off x="575374" y="5038744"/>
            <a:ext cx="2609088" cy="369332"/>
          </a:xfrm>
          <a:prstGeom prst="rect">
            <a:avLst/>
          </a:prstGeom>
          <a:solidFill>
            <a:schemeClr val="bg2"/>
          </a:solidFill>
          <a:ln w="19050">
            <a:solidFill>
              <a:schemeClr val="tx1"/>
            </a:solidFill>
          </a:ln>
        </p:spPr>
        <p:txBody>
          <a:bodyPr wrap="square" rtlCol="0">
            <a:spAutoFit/>
          </a:bodyPr>
          <a:lstStyle/>
          <a:p>
            <a:pPr algn="ctr"/>
            <a:r>
              <a:rPr lang="en-US" dirty="0" smtClean="0"/>
              <a:t>Unitized Flashing Systems</a:t>
            </a:r>
            <a:endParaRPr lang="en-US" dirty="0"/>
          </a:p>
        </p:txBody>
      </p:sp>
      <p:pic>
        <p:nvPicPr>
          <p:cNvPr id="16388" name="Picture 4" descr="C:\Users\Art\Documents\Art's Documents\Mortar Net\Johnson, Gary info\AIA BldgEnvPresentation\TF with HousewrapCrop.jpg"/>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446771" y="2023130"/>
            <a:ext cx="4645145" cy="2153143"/>
          </a:xfrm>
          <a:prstGeom prst="rect">
            <a:avLst/>
          </a:prstGeom>
          <a:noFill/>
          <a:ln w="28575">
            <a:solidFill>
              <a:srgbClr val="BA570F"/>
            </a:solidFill>
          </a:ln>
          <a:extLst>
            <a:ext uri="{909E8E84-426E-40DD-AFC4-6F175D3DCCD1}">
              <a14:hiddenFill xmlns:a14="http://schemas.microsoft.com/office/drawing/2010/main" xmlns="">
                <a:solidFill>
                  <a:srgbClr val="FFFFFF"/>
                </a:solidFill>
              </a14:hiddenFill>
            </a:ext>
          </a:extLst>
        </p:spPr>
      </p:pic>
      <p:cxnSp>
        <p:nvCxnSpPr>
          <p:cNvPr id="35" name="Straight Arrow Connector 34"/>
          <p:cNvCxnSpPr/>
          <p:nvPr/>
        </p:nvCxnSpPr>
        <p:spPr>
          <a:xfrm flipV="1">
            <a:off x="2214608" y="3382178"/>
            <a:ext cx="1244688" cy="165656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13" idx="3"/>
          </p:cNvCxnSpPr>
          <p:nvPr/>
        </p:nvCxnSpPr>
        <p:spPr>
          <a:xfrm>
            <a:off x="3184462" y="5223410"/>
            <a:ext cx="1322832"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5" cstate="print"/>
          <a:stretch>
            <a:fillRect/>
          </a:stretch>
        </p:blipFill>
        <p:spPr>
          <a:xfrm>
            <a:off x="8318500" y="6019800"/>
            <a:ext cx="673100" cy="685800"/>
          </a:xfrm>
          <a:prstGeom prst="rect">
            <a:avLst/>
          </a:prstGeom>
        </p:spPr>
      </p:pic>
      <p:sp>
        <p:nvSpPr>
          <p:cNvPr id="2" name="Slide Number Placeholder 1"/>
          <p:cNvSpPr>
            <a:spLocks noGrp="1"/>
          </p:cNvSpPr>
          <p:nvPr>
            <p:ph type="sldNum" sz="quarter" idx="12"/>
          </p:nvPr>
        </p:nvSpPr>
        <p:spPr/>
        <p:txBody>
          <a:bodyPr/>
          <a:lstStyle/>
          <a:p>
            <a:fld id="{886BB73A-582F-4420-9A14-CB10A2B2E5E8}" type="slidenum">
              <a:rPr lang="en-US" smtClean="0"/>
              <a:pPr/>
              <a:t>40</a:t>
            </a:fld>
            <a:endParaRPr lang="en-US" dirty="0"/>
          </a:p>
        </p:txBody>
      </p:sp>
    </p:spTree>
    <p:extLst>
      <p:ext uri="{BB962C8B-B14F-4D97-AF65-F5344CB8AC3E}">
        <p14:creationId xmlns:p14="http://schemas.microsoft.com/office/powerpoint/2010/main" xmlns="" val="36078737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206496" y="1901952"/>
            <a:ext cx="5169408" cy="0"/>
          </a:xfrm>
          <a:prstGeom prst="line">
            <a:avLst/>
          </a:prstGeom>
          <a:ln w="28575">
            <a:solidFill>
              <a:srgbClr val="BA570F"/>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82752" y="6150864"/>
            <a:ext cx="7693152" cy="0"/>
          </a:xfrm>
          <a:prstGeom prst="line">
            <a:avLst/>
          </a:prstGeom>
          <a:ln w="28575">
            <a:solidFill>
              <a:srgbClr val="BA570F"/>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597408" y="280416"/>
            <a:ext cx="7778496" cy="1414272"/>
          </a:xfrm>
        </p:spPr>
        <p:txBody>
          <a:bodyPr>
            <a:noAutofit/>
          </a:bodyPr>
          <a:lstStyle/>
          <a:p>
            <a:r>
              <a:rPr lang="en-US" sz="2800" dirty="0" smtClean="0"/>
              <a:t>Drainage System Examples</a:t>
            </a:r>
            <a:r>
              <a:rPr lang="en-US" sz="3600" dirty="0" smtClean="0"/>
              <a:t/>
            </a:r>
            <a:br>
              <a:rPr lang="en-US" sz="3600" dirty="0" smtClean="0"/>
            </a:br>
            <a:r>
              <a:rPr lang="en-US" sz="3600" dirty="0" smtClean="0"/>
              <a:t>Components</a:t>
            </a:r>
          </a:p>
        </p:txBody>
      </p:sp>
      <p:sp>
        <p:nvSpPr>
          <p:cNvPr id="13" name="TextBox 12"/>
          <p:cNvSpPr txBox="1"/>
          <p:nvPr/>
        </p:nvSpPr>
        <p:spPr>
          <a:xfrm>
            <a:off x="1062816" y="5361908"/>
            <a:ext cx="2609088" cy="646331"/>
          </a:xfrm>
          <a:prstGeom prst="rect">
            <a:avLst/>
          </a:prstGeom>
          <a:solidFill>
            <a:schemeClr val="bg2"/>
          </a:solidFill>
          <a:ln w="19050">
            <a:solidFill>
              <a:schemeClr val="tx1"/>
            </a:solidFill>
          </a:ln>
        </p:spPr>
        <p:txBody>
          <a:bodyPr wrap="square" rtlCol="0">
            <a:spAutoFit/>
          </a:bodyPr>
          <a:lstStyle/>
          <a:p>
            <a:pPr algn="ctr"/>
            <a:r>
              <a:rPr lang="en-US" dirty="0" smtClean="0"/>
              <a:t>Pre-Formed, One Piece Corner Boots/End Dams</a:t>
            </a:r>
            <a:endParaRPr lang="en-US" dirty="0"/>
          </a:p>
        </p:txBody>
      </p:sp>
      <p:sp>
        <p:nvSpPr>
          <p:cNvPr id="16" name="TextBox 15"/>
          <p:cNvSpPr txBox="1"/>
          <p:nvPr/>
        </p:nvSpPr>
        <p:spPr>
          <a:xfrm>
            <a:off x="5907541" y="5500407"/>
            <a:ext cx="1968199" cy="369332"/>
          </a:xfrm>
          <a:prstGeom prst="rect">
            <a:avLst/>
          </a:prstGeom>
          <a:solidFill>
            <a:schemeClr val="bg2"/>
          </a:solidFill>
          <a:ln w="19050">
            <a:solidFill>
              <a:schemeClr val="tx1"/>
            </a:solidFill>
          </a:ln>
        </p:spPr>
        <p:txBody>
          <a:bodyPr wrap="square" rtlCol="0">
            <a:spAutoFit/>
          </a:bodyPr>
          <a:lstStyle/>
          <a:p>
            <a:pPr algn="ctr"/>
            <a:r>
              <a:rPr lang="en-US" dirty="0" smtClean="0"/>
              <a:t>Metal Drip Edge</a:t>
            </a:r>
            <a:endParaRPr lang="en-US" dirty="0"/>
          </a:p>
        </p:txBody>
      </p:sp>
      <p:pic>
        <p:nvPicPr>
          <p:cNvPr id="18" name="Picture 17"/>
          <p:cNvPicPr>
            <a:picLocks noChangeAspect="1"/>
          </p:cNvPicPr>
          <p:nvPr/>
        </p:nvPicPr>
        <p:blipFill>
          <a:blip r:embed="rId3" cstate="print"/>
          <a:stretch>
            <a:fillRect/>
          </a:stretch>
        </p:blipFill>
        <p:spPr>
          <a:xfrm>
            <a:off x="8318500" y="6019800"/>
            <a:ext cx="673100" cy="685800"/>
          </a:xfrm>
          <a:prstGeom prst="rect">
            <a:avLst/>
          </a:prstGeom>
        </p:spPr>
      </p:pic>
      <p:sp>
        <p:nvSpPr>
          <p:cNvPr id="2" name="Slide Number Placeholder 1"/>
          <p:cNvSpPr>
            <a:spLocks noGrp="1"/>
          </p:cNvSpPr>
          <p:nvPr>
            <p:ph type="sldNum" sz="quarter" idx="12"/>
          </p:nvPr>
        </p:nvSpPr>
        <p:spPr/>
        <p:txBody>
          <a:bodyPr/>
          <a:lstStyle/>
          <a:p>
            <a:fld id="{886BB73A-582F-4420-9A14-CB10A2B2E5E8}" type="slidenum">
              <a:rPr lang="en-US" smtClean="0"/>
              <a:pPr/>
              <a:t>41</a:t>
            </a:fld>
            <a:endParaRPr lang="en-US" dirty="0"/>
          </a:p>
        </p:txBody>
      </p:sp>
      <p:pic>
        <p:nvPicPr>
          <p:cNvPr id="5122" name="Picture 2" descr="C:\Users\Art\Documents\Art's Documents\Mortar Net\MortarNet2013\AIA BldgEnvPresentation\Images\CornerBootsEndDams.jpg"/>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597408" y="2301850"/>
            <a:ext cx="3560763" cy="2786062"/>
          </a:xfrm>
          <a:prstGeom prst="rect">
            <a:avLst/>
          </a:prstGeom>
          <a:noFill/>
          <a:ln w="28575">
            <a:solidFill>
              <a:srgbClr val="BA570F"/>
            </a:solidFill>
          </a:ln>
          <a:extLst>
            <a:ext uri="{909E8E84-426E-40DD-AFC4-6F175D3DCCD1}">
              <a14:hiddenFill xmlns:a14="http://schemas.microsoft.com/office/drawing/2010/main" xmlns="">
                <a:solidFill>
                  <a:srgbClr val="FFFFFF"/>
                </a:solidFill>
              </a14:hiddenFill>
            </a:ext>
          </a:extLst>
        </p:spPr>
      </p:pic>
      <p:pic>
        <p:nvPicPr>
          <p:cNvPr id="5123" name="Picture 3" descr="C:\Users\Art\Documents\Art's Documents\Mortar Net\MortarNet2013\AIA BldgEnvPresentation\Images\DripEdge2.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648200" y="2313173"/>
            <a:ext cx="4343400" cy="2876550"/>
          </a:xfrm>
          <a:prstGeom prst="rect">
            <a:avLst/>
          </a:prstGeom>
          <a:noFill/>
          <a:ln w="28575">
            <a:solidFill>
              <a:srgbClr val="BA570F"/>
            </a:solidFill>
          </a:ln>
          <a:extLst>
            <a:ext uri="{909E8E84-426E-40DD-AFC4-6F175D3DCCD1}">
              <a14:hiddenFill xmlns:a14="http://schemas.microsoft.com/office/drawing/2010/main" xmlns="">
                <a:solidFill>
                  <a:srgbClr val="FFFFFF"/>
                </a:solidFill>
              </a14:hiddenFill>
            </a:ext>
          </a:extLst>
        </p:spPr>
      </p:pic>
      <p:cxnSp>
        <p:nvCxnSpPr>
          <p:cNvPr id="17" name="Straight Arrow Connector 16"/>
          <p:cNvCxnSpPr>
            <a:stCxn id="16" idx="0"/>
          </p:cNvCxnSpPr>
          <p:nvPr/>
        </p:nvCxnSpPr>
        <p:spPr>
          <a:xfrm flipH="1" flipV="1">
            <a:off x="6764258" y="4087259"/>
            <a:ext cx="127383" cy="141314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1513402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206496" y="1901952"/>
            <a:ext cx="5169408" cy="0"/>
          </a:xfrm>
          <a:prstGeom prst="line">
            <a:avLst/>
          </a:prstGeom>
          <a:ln w="28575">
            <a:solidFill>
              <a:srgbClr val="BA570F"/>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82752" y="6150864"/>
            <a:ext cx="7693152" cy="0"/>
          </a:xfrm>
          <a:prstGeom prst="line">
            <a:avLst/>
          </a:prstGeom>
          <a:ln w="28575">
            <a:solidFill>
              <a:srgbClr val="BA570F"/>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3206496" y="280416"/>
            <a:ext cx="5169408" cy="1414272"/>
          </a:xfrm>
        </p:spPr>
        <p:txBody>
          <a:bodyPr>
            <a:noAutofit/>
          </a:bodyPr>
          <a:lstStyle/>
          <a:p>
            <a:r>
              <a:rPr lang="en-US" sz="3600" dirty="0" smtClean="0"/>
              <a:t>Weep Vents Defined</a:t>
            </a:r>
          </a:p>
        </p:txBody>
      </p:sp>
      <p:sp>
        <p:nvSpPr>
          <p:cNvPr id="2" name="Content Placeholder 1"/>
          <p:cNvSpPr>
            <a:spLocks noGrp="1"/>
          </p:cNvSpPr>
          <p:nvPr>
            <p:ph idx="1"/>
          </p:nvPr>
        </p:nvSpPr>
        <p:spPr>
          <a:xfrm>
            <a:off x="313562" y="1938528"/>
            <a:ext cx="8062342" cy="1434064"/>
          </a:xfrm>
        </p:spPr>
        <p:txBody>
          <a:bodyPr>
            <a:noAutofit/>
          </a:bodyPr>
          <a:lstStyle/>
          <a:p>
            <a:pPr marL="0" indent="0" algn="ctr">
              <a:buNone/>
            </a:pPr>
            <a:r>
              <a:rPr lang="en-US" sz="2800" dirty="0" smtClean="0"/>
              <a:t>A pathway through the veneer that allows moisture drainage and air circulation from inside a masonry cavity wall to the building exterior.  </a:t>
            </a:r>
          </a:p>
        </p:txBody>
      </p:sp>
      <p:cxnSp>
        <p:nvCxnSpPr>
          <p:cNvPr id="24" name="Straight Arrow Connector 23"/>
          <p:cNvCxnSpPr/>
          <p:nvPr/>
        </p:nvCxnSpPr>
        <p:spPr>
          <a:xfrm flipH="1" flipV="1">
            <a:off x="6729984" y="4474464"/>
            <a:ext cx="268224" cy="394085"/>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cstate="print"/>
          <a:stretch>
            <a:fillRect/>
          </a:stretch>
        </p:blipFill>
        <p:spPr>
          <a:xfrm>
            <a:off x="8318500" y="6019800"/>
            <a:ext cx="673100" cy="685800"/>
          </a:xfrm>
          <a:prstGeom prst="rect">
            <a:avLst/>
          </a:prstGeom>
        </p:spPr>
      </p:pic>
      <p:sp>
        <p:nvSpPr>
          <p:cNvPr id="3" name="Slide Number Placeholder 2"/>
          <p:cNvSpPr>
            <a:spLocks noGrp="1"/>
          </p:cNvSpPr>
          <p:nvPr>
            <p:ph type="sldNum" sz="quarter" idx="12"/>
          </p:nvPr>
        </p:nvSpPr>
        <p:spPr/>
        <p:txBody>
          <a:bodyPr/>
          <a:lstStyle/>
          <a:p>
            <a:fld id="{886BB73A-582F-4420-9A14-CB10A2B2E5E8}" type="slidenum">
              <a:rPr lang="en-US" smtClean="0"/>
              <a:pPr/>
              <a:t>42</a:t>
            </a:fld>
            <a:endParaRPr lang="en-US" dirty="0"/>
          </a:p>
        </p:txBody>
      </p:sp>
      <p:sp>
        <p:nvSpPr>
          <p:cNvPr id="5" name="TextBox 4"/>
          <p:cNvSpPr txBox="1"/>
          <p:nvPr/>
        </p:nvSpPr>
        <p:spPr>
          <a:xfrm>
            <a:off x="429635" y="3899108"/>
            <a:ext cx="7693152" cy="2554545"/>
          </a:xfrm>
          <a:prstGeom prst="rect">
            <a:avLst/>
          </a:prstGeom>
          <a:noFill/>
        </p:spPr>
        <p:txBody>
          <a:bodyPr wrap="square" numCol="2" rtlCol="0">
            <a:spAutoFit/>
          </a:bodyPr>
          <a:lstStyle/>
          <a:p>
            <a:pPr marL="457200" indent="-457200">
              <a:buFont typeface="Arial" pitchFamily="34" charset="0"/>
              <a:buChar char="•"/>
            </a:pPr>
            <a:r>
              <a:rPr lang="en-US" sz="3200" dirty="0"/>
              <a:t>Open head joints</a:t>
            </a:r>
          </a:p>
          <a:p>
            <a:pPr marL="457200" indent="-457200">
              <a:buFont typeface="Arial" pitchFamily="34" charset="0"/>
              <a:buChar char="•"/>
            </a:pPr>
            <a:r>
              <a:rPr lang="en-US" sz="3200" dirty="0" smtClean="0"/>
              <a:t>Mesh </a:t>
            </a:r>
            <a:r>
              <a:rPr lang="en-US" sz="3200" dirty="0"/>
              <a:t>vents</a:t>
            </a:r>
            <a:r>
              <a:rPr lang="en-US" sz="3200" dirty="0" smtClean="0"/>
              <a:t> </a:t>
            </a:r>
          </a:p>
          <a:p>
            <a:pPr marL="457200" indent="-457200">
              <a:buFont typeface="Arial" pitchFamily="34" charset="0"/>
              <a:buChar char="•"/>
            </a:pPr>
            <a:r>
              <a:rPr lang="en-US" sz="3200" dirty="0" smtClean="0"/>
              <a:t>Cell vents</a:t>
            </a:r>
          </a:p>
          <a:p>
            <a:pPr marL="457200" indent="-457200">
              <a:buFont typeface="Arial" pitchFamily="34" charset="0"/>
              <a:buChar char="•"/>
            </a:pPr>
            <a:endParaRPr lang="en-US" sz="3200" dirty="0"/>
          </a:p>
          <a:p>
            <a:endParaRPr lang="en-US" sz="3200" dirty="0"/>
          </a:p>
          <a:p>
            <a:pPr marL="457200" indent="-457200">
              <a:buFont typeface="Arial" pitchFamily="34" charset="0"/>
              <a:buChar char="•"/>
            </a:pPr>
            <a:r>
              <a:rPr lang="en-US" sz="3200" dirty="0"/>
              <a:t>Wicks</a:t>
            </a:r>
          </a:p>
          <a:p>
            <a:pPr marL="457200" indent="-457200">
              <a:buFont typeface="Arial" pitchFamily="34" charset="0"/>
              <a:buChar char="•"/>
            </a:pPr>
            <a:r>
              <a:rPr lang="en-US" sz="3200" dirty="0"/>
              <a:t>Tubes</a:t>
            </a:r>
          </a:p>
          <a:p>
            <a:pPr marL="457200" indent="-457200">
              <a:buFont typeface="Arial" pitchFamily="34" charset="0"/>
              <a:buChar char="•"/>
            </a:pPr>
            <a:r>
              <a:rPr lang="en-US" sz="3200" dirty="0" smtClean="0"/>
              <a:t>Weep </a:t>
            </a:r>
            <a:r>
              <a:rPr lang="en-US" sz="3200" dirty="0"/>
              <a:t>tabs</a:t>
            </a:r>
          </a:p>
          <a:p>
            <a:endParaRPr lang="en-US" sz="3200" dirty="0"/>
          </a:p>
        </p:txBody>
      </p:sp>
      <p:pic>
        <p:nvPicPr>
          <p:cNvPr id="11" name="Picture 2"/>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215636" y="197204"/>
            <a:ext cx="2853371" cy="1625598"/>
          </a:xfrm>
          <a:prstGeom prst="rect">
            <a:avLst/>
          </a:prstGeom>
          <a:noFill/>
          <a:ln w="28575">
            <a:solidFill>
              <a:srgbClr val="BA570F"/>
            </a:solidFill>
            <a:miter lim="800000"/>
            <a:headEnd/>
            <a:tailEnd/>
          </a:ln>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12123283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206496" y="1901952"/>
            <a:ext cx="5169408" cy="0"/>
          </a:xfrm>
          <a:prstGeom prst="line">
            <a:avLst/>
          </a:prstGeom>
          <a:ln w="28575">
            <a:solidFill>
              <a:srgbClr val="BA570F"/>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82752" y="6150864"/>
            <a:ext cx="7693152" cy="0"/>
          </a:xfrm>
          <a:prstGeom prst="line">
            <a:avLst/>
          </a:prstGeom>
          <a:ln w="28575">
            <a:solidFill>
              <a:srgbClr val="BA570F"/>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3206496" y="280416"/>
            <a:ext cx="5169408" cy="1414272"/>
          </a:xfrm>
        </p:spPr>
        <p:txBody>
          <a:bodyPr>
            <a:noAutofit/>
          </a:bodyPr>
          <a:lstStyle/>
          <a:p>
            <a:r>
              <a:rPr lang="en-US" sz="3600" dirty="0" smtClean="0"/>
              <a:t>Weep Vent Installation</a:t>
            </a:r>
          </a:p>
        </p:txBody>
      </p:sp>
      <p:cxnSp>
        <p:nvCxnSpPr>
          <p:cNvPr id="24" name="Straight Arrow Connector 23"/>
          <p:cNvCxnSpPr/>
          <p:nvPr/>
        </p:nvCxnSpPr>
        <p:spPr>
          <a:xfrm flipH="1" flipV="1">
            <a:off x="6729984" y="4474464"/>
            <a:ext cx="268224" cy="394085"/>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886BB73A-582F-4420-9A14-CB10A2B2E5E8}" type="slidenum">
              <a:rPr lang="en-US" smtClean="0"/>
              <a:pPr/>
              <a:t>43</a:t>
            </a:fld>
            <a:endParaRPr lang="en-US" dirty="0"/>
          </a:p>
        </p:txBody>
      </p:sp>
      <p:sp>
        <p:nvSpPr>
          <p:cNvPr id="2" name="Content Placeholder 1"/>
          <p:cNvSpPr>
            <a:spLocks noGrp="1"/>
          </p:cNvSpPr>
          <p:nvPr>
            <p:ph idx="1"/>
          </p:nvPr>
        </p:nvSpPr>
        <p:spPr>
          <a:xfrm>
            <a:off x="49015" y="2806124"/>
            <a:ext cx="4864508" cy="2249264"/>
          </a:xfrm>
        </p:spPr>
        <p:txBody>
          <a:bodyPr>
            <a:noAutofit/>
          </a:bodyPr>
          <a:lstStyle/>
          <a:p>
            <a:r>
              <a:rPr lang="en-US" sz="4000" dirty="0" smtClean="0"/>
              <a:t>May be installed </a:t>
            </a:r>
            <a:r>
              <a:rPr lang="en-US" sz="4000" dirty="0"/>
              <a:t>at </a:t>
            </a:r>
            <a:r>
              <a:rPr lang="en-US" sz="4000" dirty="0" smtClean="0"/>
              <a:t>wall top and bottom</a:t>
            </a:r>
          </a:p>
          <a:p>
            <a:r>
              <a:rPr lang="en-US" sz="4000" dirty="0" smtClean="0"/>
              <a:t>24” OC minimum</a:t>
            </a:r>
          </a:p>
        </p:txBody>
      </p:sp>
      <p:pic>
        <p:nvPicPr>
          <p:cNvPr id="7" name="Picture 6"/>
          <p:cNvPicPr>
            <a:picLocks noChangeAspect="1"/>
          </p:cNvPicPr>
          <p:nvPr/>
        </p:nvPicPr>
        <p:blipFill>
          <a:blip r:embed="rId3" cstate="print"/>
          <a:stretch>
            <a:fillRect/>
          </a:stretch>
        </p:blipFill>
        <p:spPr>
          <a:xfrm>
            <a:off x="8318500" y="6019800"/>
            <a:ext cx="673100" cy="685800"/>
          </a:xfrm>
          <a:prstGeom prst="rect">
            <a:avLst/>
          </a:prstGeom>
        </p:spPr>
      </p:pic>
      <p:pic>
        <p:nvPicPr>
          <p:cNvPr id="4099" name="Picture 3" descr="C:\Users\Art\Documents\Art's Documents\Mortar Net\MortarNet2013\AIA BldgEnvPresentation\Images\WeepVentInstallation.jpg"/>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5012676" y="2631986"/>
            <a:ext cx="3726925" cy="2555606"/>
          </a:xfrm>
          <a:prstGeom prst="rect">
            <a:avLst/>
          </a:prstGeom>
          <a:noFill/>
          <a:ln w="28575">
            <a:solidFill>
              <a:srgbClr val="BA570F"/>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5738739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206496" y="1901952"/>
            <a:ext cx="5169408" cy="0"/>
          </a:xfrm>
          <a:prstGeom prst="line">
            <a:avLst/>
          </a:prstGeom>
          <a:ln w="28575">
            <a:solidFill>
              <a:srgbClr val="BA570F"/>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82752" y="6150864"/>
            <a:ext cx="7693152" cy="0"/>
          </a:xfrm>
          <a:prstGeom prst="line">
            <a:avLst/>
          </a:prstGeom>
          <a:ln w="28575">
            <a:solidFill>
              <a:srgbClr val="BA570F"/>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2535936" y="280416"/>
            <a:ext cx="5839968" cy="1414272"/>
          </a:xfrm>
        </p:spPr>
        <p:txBody>
          <a:bodyPr>
            <a:noAutofit/>
          </a:bodyPr>
          <a:lstStyle/>
          <a:p>
            <a:r>
              <a:rPr lang="en-US" sz="2800" dirty="0" smtClean="0"/>
              <a:t>Weep Vent </a:t>
            </a:r>
            <a:r>
              <a:rPr lang="en-US" sz="3600" dirty="0" smtClean="0"/>
              <a:t/>
            </a:r>
            <a:br>
              <a:rPr lang="en-US" sz="3600" dirty="0" smtClean="0"/>
            </a:br>
            <a:r>
              <a:rPr lang="en-US" sz="3600" dirty="0" smtClean="0"/>
              <a:t>Open Head Joint</a:t>
            </a:r>
          </a:p>
        </p:txBody>
      </p:sp>
      <p:sp>
        <p:nvSpPr>
          <p:cNvPr id="2" name="Content Placeholder 1"/>
          <p:cNvSpPr>
            <a:spLocks noGrp="1"/>
          </p:cNvSpPr>
          <p:nvPr>
            <p:ph idx="1"/>
          </p:nvPr>
        </p:nvSpPr>
        <p:spPr>
          <a:xfrm>
            <a:off x="23746" y="3028977"/>
            <a:ext cx="3270886" cy="2011251"/>
          </a:xfrm>
        </p:spPr>
        <p:txBody>
          <a:bodyPr>
            <a:noAutofit/>
          </a:bodyPr>
          <a:lstStyle/>
          <a:p>
            <a:r>
              <a:rPr lang="en-US" sz="2800" dirty="0" smtClean="0"/>
              <a:t>Can </a:t>
            </a:r>
            <a:r>
              <a:rPr lang="en-US" sz="2800" dirty="0"/>
              <a:t>be </a:t>
            </a:r>
            <a:r>
              <a:rPr lang="en-US" sz="2800" dirty="0" smtClean="0"/>
              <a:t>easily blocked </a:t>
            </a:r>
          </a:p>
          <a:p>
            <a:r>
              <a:rPr lang="en-US" sz="2800" dirty="0" smtClean="0"/>
              <a:t>Allows insects into the cavity</a:t>
            </a:r>
          </a:p>
        </p:txBody>
      </p:sp>
      <p:cxnSp>
        <p:nvCxnSpPr>
          <p:cNvPr id="24" name="Straight Arrow Connector 23"/>
          <p:cNvCxnSpPr/>
          <p:nvPr/>
        </p:nvCxnSpPr>
        <p:spPr>
          <a:xfrm flipH="1" flipV="1">
            <a:off x="6729984" y="4474464"/>
            <a:ext cx="268224" cy="394085"/>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17410" name="Picture 2" descr="C:\Users\Art\Documents\Art's Documents\Mortar Net\Johnson, Gary info\AIA BldgEnvPresentation\OpenHeadJoint.jpg"/>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5003034" y="2056953"/>
            <a:ext cx="3405921" cy="2319975"/>
          </a:xfrm>
          <a:prstGeom prst="rect">
            <a:avLst/>
          </a:prstGeom>
          <a:noFill/>
          <a:ln w="28575">
            <a:solidFill>
              <a:srgbClr val="BA570F"/>
            </a:solidFill>
          </a:ln>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7136523" y="2409418"/>
            <a:ext cx="1743456" cy="646331"/>
          </a:xfrm>
          <a:prstGeom prst="rect">
            <a:avLst/>
          </a:prstGeom>
          <a:solidFill>
            <a:schemeClr val="bg2"/>
          </a:solidFill>
          <a:ln w="28575">
            <a:solidFill>
              <a:schemeClr val="tx1"/>
            </a:solidFill>
          </a:ln>
        </p:spPr>
        <p:txBody>
          <a:bodyPr wrap="square" rtlCol="0">
            <a:spAutoFit/>
          </a:bodyPr>
          <a:lstStyle/>
          <a:p>
            <a:pPr algn="ctr"/>
            <a:r>
              <a:rPr lang="en-US" dirty="0" smtClean="0"/>
              <a:t>Partially blocked by mortar</a:t>
            </a:r>
            <a:endParaRPr lang="en-US" dirty="0"/>
          </a:p>
        </p:txBody>
      </p:sp>
      <p:cxnSp>
        <p:nvCxnSpPr>
          <p:cNvPr id="11" name="Straight Arrow Connector 10"/>
          <p:cNvCxnSpPr>
            <a:stCxn id="6" idx="1"/>
          </p:cNvCxnSpPr>
          <p:nvPr/>
        </p:nvCxnSpPr>
        <p:spPr>
          <a:xfrm flipH="1">
            <a:off x="6739046" y="2732584"/>
            <a:ext cx="397477" cy="32316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886BB73A-582F-4420-9A14-CB10A2B2E5E8}" type="slidenum">
              <a:rPr lang="en-US" smtClean="0"/>
              <a:pPr/>
              <a:t>44</a:t>
            </a:fld>
            <a:endParaRPr lang="en-US" dirty="0"/>
          </a:p>
        </p:txBody>
      </p:sp>
      <p:pic>
        <p:nvPicPr>
          <p:cNvPr id="3074" name="Picture 2" descr="C:\Users\Art\Documents\Art's Documents\Mortar Net\Johnson, Gary info\AIA BldgEnvPresentation\Images\Weep vent caulked.JPG"/>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5642075" y="4497367"/>
            <a:ext cx="2965477" cy="2224108"/>
          </a:xfrm>
          <a:prstGeom prst="rect">
            <a:avLst/>
          </a:prstGeom>
          <a:noFill/>
          <a:ln w="28575">
            <a:solidFill>
              <a:srgbClr val="BA570F"/>
            </a:solidFill>
          </a:ln>
          <a:extLst>
            <a:ext uri="{909E8E84-426E-40DD-AFC4-6F175D3DCCD1}">
              <a14:hiddenFill xmlns:a14="http://schemas.microsoft.com/office/drawing/2010/main" xmlns="">
                <a:solidFill>
                  <a:srgbClr val="FFFFFF"/>
                </a:solidFill>
              </a14:hiddenFill>
            </a:ext>
          </a:extLst>
        </p:spPr>
      </p:pic>
      <p:pic>
        <p:nvPicPr>
          <p:cNvPr id="17411" name="Picture 3" descr="C:\Users\Art\Documents\Art's Documents\Mortar Net\Johnson, Gary info\AIA BldgEnvPresentation\HeadJoint Open.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206496" y="3172872"/>
            <a:ext cx="2974848" cy="2228264"/>
          </a:xfrm>
          <a:prstGeom prst="rect">
            <a:avLst/>
          </a:prstGeom>
          <a:noFill/>
          <a:ln w="28575">
            <a:solidFill>
              <a:srgbClr val="BA570F"/>
            </a:solidFill>
          </a:ln>
          <a:extLst>
            <a:ext uri="{909E8E84-426E-40DD-AFC4-6F175D3DCCD1}">
              <a14:hiddenFill xmlns:a14="http://schemas.microsoft.com/office/drawing/2010/main" xmlns="">
                <a:solidFill>
                  <a:srgbClr val="FFFFFF"/>
                </a:solidFill>
              </a14:hiddenFill>
            </a:ext>
          </a:extLst>
        </p:spPr>
      </p:pic>
      <p:sp>
        <p:nvSpPr>
          <p:cNvPr id="19" name="TextBox 18"/>
          <p:cNvSpPr txBox="1"/>
          <p:nvPr/>
        </p:nvSpPr>
        <p:spPr>
          <a:xfrm>
            <a:off x="4616072" y="5961042"/>
            <a:ext cx="1502440" cy="369332"/>
          </a:xfrm>
          <a:prstGeom prst="rect">
            <a:avLst/>
          </a:prstGeom>
          <a:solidFill>
            <a:schemeClr val="bg2"/>
          </a:solidFill>
          <a:ln w="28575">
            <a:solidFill>
              <a:schemeClr val="tx1"/>
            </a:solidFill>
          </a:ln>
        </p:spPr>
        <p:txBody>
          <a:bodyPr wrap="square" rtlCol="0">
            <a:spAutoFit/>
          </a:bodyPr>
          <a:lstStyle/>
          <a:p>
            <a:pPr algn="ctr"/>
            <a:r>
              <a:rPr lang="en-US" dirty="0" smtClean="0"/>
              <a:t>Caulked shut</a:t>
            </a:r>
            <a:endParaRPr lang="en-US" dirty="0"/>
          </a:p>
        </p:txBody>
      </p:sp>
      <p:cxnSp>
        <p:nvCxnSpPr>
          <p:cNvPr id="20" name="Straight Arrow Connector 19"/>
          <p:cNvCxnSpPr>
            <a:stCxn id="19" idx="3"/>
          </p:cNvCxnSpPr>
          <p:nvPr/>
        </p:nvCxnSpPr>
        <p:spPr>
          <a:xfrm flipV="1">
            <a:off x="6118512" y="5747922"/>
            <a:ext cx="879696" cy="39778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6" cstate="print"/>
          <a:stretch>
            <a:fillRect/>
          </a:stretch>
        </p:blipFill>
        <p:spPr>
          <a:xfrm>
            <a:off x="8318500" y="6019800"/>
            <a:ext cx="673100" cy="685800"/>
          </a:xfrm>
          <a:prstGeom prst="rect">
            <a:avLst/>
          </a:prstGeom>
        </p:spPr>
      </p:pic>
      <p:sp>
        <p:nvSpPr>
          <p:cNvPr id="23" name="TextBox 22"/>
          <p:cNvSpPr txBox="1"/>
          <p:nvPr/>
        </p:nvSpPr>
        <p:spPr>
          <a:xfrm>
            <a:off x="3543044" y="2551178"/>
            <a:ext cx="1743456" cy="369332"/>
          </a:xfrm>
          <a:prstGeom prst="rect">
            <a:avLst/>
          </a:prstGeom>
          <a:solidFill>
            <a:schemeClr val="bg2"/>
          </a:solidFill>
          <a:ln w="28575">
            <a:solidFill>
              <a:schemeClr val="tx1"/>
            </a:solidFill>
          </a:ln>
        </p:spPr>
        <p:txBody>
          <a:bodyPr wrap="square" rtlCol="0">
            <a:spAutoFit/>
          </a:bodyPr>
          <a:lstStyle/>
          <a:p>
            <a:pPr algn="ctr"/>
            <a:r>
              <a:rPr lang="en-US" dirty="0" smtClean="0"/>
              <a:t>Open head joint</a:t>
            </a:r>
            <a:endParaRPr lang="en-US" dirty="0"/>
          </a:p>
        </p:txBody>
      </p:sp>
      <p:cxnSp>
        <p:nvCxnSpPr>
          <p:cNvPr id="25" name="Straight Arrow Connector 24"/>
          <p:cNvCxnSpPr/>
          <p:nvPr/>
        </p:nvCxnSpPr>
        <p:spPr>
          <a:xfrm>
            <a:off x="4400164" y="2920510"/>
            <a:ext cx="293756" cy="80412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95914690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descr="C:\Users\Art\Documents\Art's Documents\Mortar Net\Johnson, Gary info\AIA BldgEnvPresentation\MN weep vents.jpg"/>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4658199" y="2250027"/>
            <a:ext cx="3946749" cy="2246059"/>
          </a:xfrm>
          <a:prstGeom prst="rect">
            <a:avLst/>
          </a:prstGeom>
          <a:noFill/>
          <a:extLst>
            <a:ext uri="{909E8E84-426E-40DD-AFC4-6F175D3DCCD1}">
              <a14:hiddenFill xmlns:a14="http://schemas.microsoft.com/office/drawing/2010/main" xmlns="">
                <a:solidFill>
                  <a:srgbClr val="FFFFFF"/>
                </a:solidFill>
              </a14:hiddenFill>
            </a:ext>
          </a:extLst>
        </p:spPr>
      </p:pic>
      <p:cxnSp>
        <p:nvCxnSpPr>
          <p:cNvPr id="4" name="Straight Connector 3"/>
          <p:cNvCxnSpPr/>
          <p:nvPr/>
        </p:nvCxnSpPr>
        <p:spPr>
          <a:xfrm>
            <a:off x="3206496" y="1901952"/>
            <a:ext cx="5169408" cy="0"/>
          </a:xfrm>
          <a:prstGeom prst="line">
            <a:avLst/>
          </a:prstGeom>
          <a:ln w="28575">
            <a:solidFill>
              <a:srgbClr val="BA570F"/>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82752" y="6150864"/>
            <a:ext cx="7693152" cy="0"/>
          </a:xfrm>
          <a:prstGeom prst="line">
            <a:avLst/>
          </a:prstGeom>
          <a:ln w="28575">
            <a:solidFill>
              <a:srgbClr val="BA570F"/>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3206496" y="280416"/>
            <a:ext cx="5169407" cy="1414272"/>
          </a:xfrm>
        </p:spPr>
        <p:txBody>
          <a:bodyPr>
            <a:noAutofit/>
          </a:bodyPr>
          <a:lstStyle/>
          <a:p>
            <a:r>
              <a:rPr lang="en-US" sz="2800" dirty="0" smtClean="0"/>
              <a:t>Weep Vent</a:t>
            </a:r>
            <a:r>
              <a:rPr lang="en-US" sz="3600" dirty="0" smtClean="0"/>
              <a:t/>
            </a:r>
            <a:br>
              <a:rPr lang="en-US" sz="3600" dirty="0" smtClean="0"/>
            </a:br>
            <a:r>
              <a:rPr lang="en-US" sz="3600" dirty="0" smtClean="0"/>
              <a:t>Mesh</a:t>
            </a:r>
          </a:p>
        </p:txBody>
      </p:sp>
      <p:cxnSp>
        <p:nvCxnSpPr>
          <p:cNvPr id="24" name="Straight Arrow Connector 23"/>
          <p:cNvCxnSpPr/>
          <p:nvPr/>
        </p:nvCxnSpPr>
        <p:spPr>
          <a:xfrm flipH="1" flipV="1">
            <a:off x="6729984" y="4474464"/>
            <a:ext cx="268224" cy="394085"/>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12" name="Picture 8" descr="Weep Vents"/>
          <p:cNvPicPr>
            <a:picLocks noGrp="1" noChangeAspect="1" noChangeArrowheads="1"/>
          </p:cNvPicPr>
          <p:nvPr>
            <p:ph idx="1"/>
          </p:nvPr>
        </p:nvPicPr>
        <p:blipFill>
          <a:blip r:embed="rId4" cstate="email">
            <a:extLst>
              <a:ext uri="{28A0092B-C50C-407E-A947-70E740481C1C}">
                <a14:useLocalDpi xmlns:a14="http://schemas.microsoft.com/office/drawing/2010/main" xmlns="" val="0"/>
              </a:ext>
            </a:extLst>
          </a:blip>
          <a:stretch>
            <a:fillRect/>
          </a:stretch>
        </p:blipFill>
        <p:spPr bwMode="auto">
          <a:xfrm>
            <a:off x="707136" y="2250027"/>
            <a:ext cx="3514146" cy="3309525"/>
          </a:xfrm>
          <a:prstGeom prst="rect">
            <a:avLst/>
          </a:prstGeom>
          <a:noFill/>
          <a:ln w="2857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4529328" y="5571627"/>
            <a:ext cx="1943512" cy="369332"/>
          </a:xfrm>
          <a:prstGeom prst="rect">
            <a:avLst/>
          </a:prstGeom>
          <a:solidFill>
            <a:schemeClr val="bg2"/>
          </a:solidFill>
          <a:ln w="19050">
            <a:solidFill>
              <a:schemeClr val="tx1"/>
            </a:solidFill>
          </a:ln>
        </p:spPr>
        <p:txBody>
          <a:bodyPr wrap="square" rtlCol="0">
            <a:spAutoFit/>
          </a:bodyPr>
          <a:lstStyle/>
          <a:p>
            <a:pPr algn="ctr"/>
            <a:r>
              <a:rPr lang="en-US" dirty="0" smtClean="0"/>
              <a:t>Mesh Weep Vent</a:t>
            </a:r>
          </a:p>
        </p:txBody>
      </p:sp>
      <p:sp>
        <p:nvSpPr>
          <p:cNvPr id="13" name="TextBox 12"/>
          <p:cNvSpPr txBox="1"/>
          <p:nvPr/>
        </p:nvSpPr>
        <p:spPr>
          <a:xfrm>
            <a:off x="6010656" y="4661653"/>
            <a:ext cx="2594292" cy="646331"/>
          </a:xfrm>
          <a:prstGeom prst="rect">
            <a:avLst/>
          </a:prstGeom>
          <a:solidFill>
            <a:schemeClr val="bg2"/>
          </a:solidFill>
          <a:ln w="19050">
            <a:solidFill>
              <a:schemeClr val="tx1"/>
            </a:solidFill>
          </a:ln>
        </p:spPr>
        <p:txBody>
          <a:bodyPr wrap="square" rtlCol="0">
            <a:spAutoFit/>
          </a:bodyPr>
          <a:lstStyle/>
          <a:p>
            <a:pPr algn="ctr"/>
            <a:r>
              <a:rPr lang="en-US" dirty="0" smtClean="0"/>
              <a:t>Compressible to fill joint</a:t>
            </a:r>
          </a:p>
          <a:p>
            <a:pPr algn="ctr"/>
            <a:r>
              <a:rPr lang="en-US" dirty="0" smtClean="0"/>
              <a:t>Colors match mortar</a:t>
            </a:r>
            <a:endParaRPr lang="en-US" dirty="0"/>
          </a:p>
        </p:txBody>
      </p:sp>
      <p:sp>
        <p:nvSpPr>
          <p:cNvPr id="5" name="Rectangle 4"/>
          <p:cNvSpPr/>
          <p:nvPr/>
        </p:nvSpPr>
        <p:spPr>
          <a:xfrm>
            <a:off x="707136" y="2250027"/>
            <a:ext cx="3514146" cy="3309525"/>
          </a:xfrm>
          <a:prstGeom prst="rect">
            <a:avLst/>
          </a:prstGeom>
          <a:noFill/>
          <a:ln>
            <a:solidFill>
              <a:srgbClr val="BA57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Arrow Connector 6"/>
          <p:cNvCxnSpPr>
            <a:stCxn id="13" idx="0"/>
          </p:cNvCxnSpPr>
          <p:nvPr/>
        </p:nvCxnSpPr>
        <p:spPr>
          <a:xfrm flipH="1" flipV="1">
            <a:off x="6998208" y="3523489"/>
            <a:ext cx="309594" cy="113816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1536192" y="5028834"/>
            <a:ext cx="2993136" cy="53071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flipV="1">
            <a:off x="2645664" y="4514865"/>
            <a:ext cx="1883664" cy="105676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445" name="Rectangle 18444"/>
          <p:cNvSpPr/>
          <p:nvPr/>
        </p:nvSpPr>
        <p:spPr>
          <a:xfrm>
            <a:off x="4658199" y="2250027"/>
            <a:ext cx="3946749" cy="2246059"/>
          </a:xfrm>
          <a:prstGeom prst="rect">
            <a:avLst/>
          </a:prstGeom>
          <a:noFill/>
          <a:ln>
            <a:solidFill>
              <a:srgbClr val="BA57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p:nvPicPr>
        <p:blipFill>
          <a:blip r:embed="rId5" cstate="print"/>
          <a:stretch>
            <a:fillRect/>
          </a:stretch>
        </p:blipFill>
        <p:spPr>
          <a:xfrm>
            <a:off x="8318500" y="6019800"/>
            <a:ext cx="673100" cy="685800"/>
          </a:xfrm>
          <a:prstGeom prst="rect">
            <a:avLst/>
          </a:prstGeom>
        </p:spPr>
      </p:pic>
      <p:sp>
        <p:nvSpPr>
          <p:cNvPr id="3" name="Slide Number Placeholder 2"/>
          <p:cNvSpPr>
            <a:spLocks noGrp="1"/>
          </p:cNvSpPr>
          <p:nvPr>
            <p:ph type="sldNum" sz="quarter" idx="12"/>
          </p:nvPr>
        </p:nvSpPr>
        <p:spPr/>
        <p:txBody>
          <a:bodyPr/>
          <a:lstStyle/>
          <a:p>
            <a:fld id="{886BB73A-582F-4420-9A14-CB10A2B2E5E8}" type="slidenum">
              <a:rPr lang="en-US" smtClean="0"/>
              <a:pPr/>
              <a:t>45</a:t>
            </a:fld>
            <a:endParaRPr lang="en-US" dirty="0"/>
          </a:p>
        </p:txBody>
      </p:sp>
    </p:spTree>
    <p:extLst>
      <p:ext uri="{BB962C8B-B14F-4D97-AF65-F5344CB8AC3E}">
        <p14:creationId xmlns:p14="http://schemas.microsoft.com/office/powerpoint/2010/main" xmlns="" val="156321019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221742" y="2374161"/>
            <a:ext cx="3365754" cy="3197466"/>
          </a:xfrm>
          <a:prstGeom prst="rect">
            <a:avLst/>
          </a:prstGeom>
          <a:noFill/>
          <a:ln w="28575">
            <a:solidFill>
              <a:srgbClr val="BA570F"/>
            </a:solidFill>
            <a:miter lim="800000"/>
            <a:headEnd/>
            <a:tailEnd/>
          </a:ln>
          <a:extLst>
            <a:ext uri="{909E8E84-426E-40DD-AFC4-6F175D3DCCD1}">
              <a14:hiddenFill xmlns:a14="http://schemas.microsoft.com/office/drawing/2010/main" xmlns="">
                <a:solidFill>
                  <a:schemeClr val="accent1"/>
                </a:solidFill>
              </a14:hiddenFill>
            </a:ext>
          </a:extLst>
        </p:spPr>
      </p:pic>
      <p:cxnSp>
        <p:nvCxnSpPr>
          <p:cNvPr id="4" name="Straight Connector 3"/>
          <p:cNvCxnSpPr/>
          <p:nvPr/>
        </p:nvCxnSpPr>
        <p:spPr>
          <a:xfrm>
            <a:off x="3206496" y="1901952"/>
            <a:ext cx="5169408" cy="0"/>
          </a:xfrm>
          <a:prstGeom prst="line">
            <a:avLst/>
          </a:prstGeom>
          <a:ln w="28575">
            <a:solidFill>
              <a:srgbClr val="BA570F"/>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82752" y="6150864"/>
            <a:ext cx="7693152" cy="0"/>
          </a:xfrm>
          <a:prstGeom prst="line">
            <a:avLst/>
          </a:prstGeom>
          <a:ln w="28575">
            <a:solidFill>
              <a:srgbClr val="BA570F"/>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3206496" y="280416"/>
            <a:ext cx="5169407" cy="1414272"/>
          </a:xfrm>
        </p:spPr>
        <p:txBody>
          <a:bodyPr>
            <a:noAutofit/>
          </a:bodyPr>
          <a:lstStyle/>
          <a:p>
            <a:r>
              <a:rPr lang="en-US" sz="2800" dirty="0" smtClean="0"/>
              <a:t>Weep Vent</a:t>
            </a:r>
            <a:r>
              <a:rPr lang="en-US" sz="3600" dirty="0" smtClean="0"/>
              <a:t/>
            </a:r>
            <a:br>
              <a:rPr lang="en-US" sz="3600" dirty="0" smtClean="0"/>
            </a:br>
            <a:r>
              <a:rPr lang="en-US" sz="3600" dirty="0" smtClean="0"/>
              <a:t>Open Cell</a:t>
            </a:r>
          </a:p>
        </p:txBody>
      </p:sp>
      <p:cxnSp>
        <p:nvCxnSpPr>
          <p:cNvPr id="24" name="Straight Arrow Connector 23"/>
          <p:cNvCxnSpPr/>
          <p:nvPr/>
        </p:nvCxnSpPr>
        <p:spPr>
          <a:xfrm flipH="1" flipV="1">
            <a:off x="6729984" y="4474464"/>
            <a:ext cx="268224" cy="394085"/>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058867" y="5351002"/>
            <a:ext cx="2550835" cy="369332"/>
          </a:xfrm>
          <a:prstGeom prst="rect">
            <a:avLst/>
          </a:prstGeom>
          <a:solidFill>
            <a:schemeClr val="bg2"/>
          </a:solidFill>
          <a:ln w="19050">
            <a:solidFill>
              <a:schemeClr val="tx1"/>
            </a:solidFill>
          </a:ln>
        </p:spPr>
        <p:txBody>
          <a:bodyPr wrap="square" rtlCol="0">
            <a:spAutoFit/>
          </a:bodyPr>
          <a:lstStyle/>
          <a:p>
            <a:pPr algn="ctr"/>
            <a:r>
              <a:rPr lang="en-US" dirty="0" smtClean="0"/>
              <a:t>Cell Weep Vent</a:t>
            </a:r>
          </a:p>
        </p:txBody>
      </p:sp>
      <p:cxnSp>
        <p:nvCxnSpPr>
          <p:cNvPr id="21" name="Straight Arrow Connector 20"/>
          <p:cNvCxnSpPr>
            <a:stCxn id="2" idx="1"/>
          </p:cNvCxnSpPr>
          <p:nvPr/>
        </p:nvCxnSpPr>
        <p:spPr>
          <a:xfrm flipH="1" flipV="1">
            <a:off x="3216927" y="5100810"/>
            <a:ext cx="1841940" cy="43485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4" cstate="print"/>
          <a:stretch>
            <a:fillRect/>
          </a:stretch>
        </p:blipFill>
        <p:spPr>
          <a:xfrm>
            <a:off x="8318500" y="6019800"/>
            <a:ext cx="673100" cy="685800"/>
          </a:xfrm>
          <a:prstGeom prst="rect">
            <a:avLst/>
          </a:prstGeom>
        </p:spPr>
      </p:pic>
      <p:sp>
        <p:nvSpPr>
          <p:cNvPr id="3" name="Slide Number Placeholder 2"/>
          <p:cNvSpPr>
            <a:spLocks noGrp="1"/>
          </p:cNvSpPr>
          <p:nvPr>
            <p:ph type="sldNum" sz="quarter" idx="12"/>
          </p:nvPr>
        </p:nvSpPr>
        <p:spPr/>
        <p:txBody>
          <a:bodyPr/>
          <a:lstStyle/>
          <a:p>
            <a:fld id="{886BB73A-582F-4420-9A14-CB10A2B2E5E8}" type="slidenum">
              <a:rPr lang="en-US" smtClean="0"/>
              <a:pPr/>
              <a:t>46</a:t>
            </a:fld>
            <a:endParaRPr lang="en-US" dirty="0"/>
          </a:p>
        </p:txBody>
      </p:sp>
      <p:pic>
        <p:nvPicPr>
          <p:cNvPr id="17" name="Picture 3"/>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4269237" y="2546041"/>
            <a:ext cx="4130096" cy="2322508"/>
          </a:xfrm>
          <a:prstGeom prst="rect">
            <a:avLst/>
          </a:prstGeom>
          <a:noFill/>
          <a:ln w="28575">
            <a:solidFill>
              <a:srgbClr val="BA570F"/>
            </a:solidFill>
            <a:miter lim="800000"/>
            <a:headEnd/>
            <a:tailEnd/>
          </a:ln>
          <a:extLst>
            <a:ext uri="{909E8E84-426E-40DD-AFC4-6F175D3DCCD1}">
              <a14:hiddenFill xmlns:a14="http://schemas.microsoft.com/office/drawing/2010/main" xmlns="">
                <a:solidFill>
                  <a:schemeClr val="accent1"/>
                </a:solidFill>
              </a14:hiddenFill>
            </a:ext>
          </a:extLst>
        </p:spPr>
      </p:pic>
      <p:cxnSp>
        <p:nvCxnSpPr>
          <p:cNvPr id="25" name="Straight Arrow Connector 24"/>
          <p:cNvCxnSpPr/>
          <p:nvPr/>
        </p:nvCxnSpPr>
        <p:spPr>
          <a:xfrm flipV="1">
            <a:off x="6246564" y="4474464"/>
            <a:ext cx="0" cy="85571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14625720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206496" y="1901952"/>
            <a:ext cx="5169408" cy="0"/>
          </a:xfrm>
          <a:prstGeom prst="line">
            <a:avLst/>
          </a:prstGeom>
          <a:ln w="28575">
            <a:solidFill>
              <a:srgbClr val="BA570F"/>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82752" y="6150864"/>
            <a:ext cx="7693152" cy="0"/>
          </a:xfrm>
          <a:prstGeom prst="line">
            <a:avLst/>
          </a:prstGeom>
          <a:ln w="28575">
            <a:solidFill>
              <a:srgbClr val="BA570F"/>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3206496" y="280416"/>
            <a:ext cx="5169407" cy="1414272"/>
          </a:xfrm>
        </p:spPr>
        <p:txBody>
          <a:bodyPr>
            <a:noAutofit/>
          </a:bodyPr>
          <a:lstStyle/>
          <a:p>
            <a:r>
              <a:rPr lang="en-US" sz="2800" dirty="0" smtClean="0"/>
              <a:t>Weep Vent</a:t>
            </a:r>
            <a:r>
              <a:rPr lang="en-US" sz="3600" dirty="0" smtClean="0"/>
              <a:t/>
            </a:r>
            <a:br>
              <a:rPr lang="en-US" sz="3600" dirty="0" smtClean="0"/>
            </a:br>
            <a:r>
              <a:rPr lang="en-US" sz="3600" dirty="0" smtClean="0"/>
              <a:t>Tubes, Wicks</a:t>
            </a:r>
          </a:p>
        </p:txBody>
      </p:sp>
      <p:cxnSp>
        <p:nvCxnSpPr>
          <p:cNvPr id="24" name="Straight Arrow Connector 23"/>
          <p:cNvCxnSpPr/>
          <p:nvPr/>
        </p:nvCxnSpPr>
        <p:spPr>
          <a:xfrm flipH="1" flipV="1">
            <a:off x="6729984" y="4474464"/>
            <a:ext cx="268224" cy="394085"/>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3" cstate="print"/>
          <a:stretch>
            <a:fillRect/>
          </a:stretch>
        </p:blipFill>
        <p:spPr>
          <a:xfrm>
            <a:off x="8318500" y="6019800"/>
            <a:ext cx="673100" cy="685800"/>
          </a:xfrm>
          <a:prstGeom prst="rect">
            <a:avLst/>
          </a:prstGeom>
        </p:spPr>
      </p:pic>
      <p:sp>
        <p:nvSpPr>
          <p:cNvPr id="3" name="Slide Number Placeholder 2"/>
          <p:cNvSpPr>
            <a:spLocks noGrp="1"/>
          </p:cNvSpPr>
          <p:nvPr>
            <p:ph type="sldNum" sz="quarter" idx="12"/>
          </p:nvPr>
        </p:nvSpPr>
        <p:spPr/>
        <p:txBody>
          <a:bodyPr/>
          <a:lstStyle/>
          <a:p>
            <a:fld id="{886BB73A-582F-4420-9A14-CB10A2B2E5E8}" type="slidenum">
              <a:rPr lang="en-US" smtClean="0"/>
              <a:pPr/>
              <a:t>47</a:t>
            </a:fld>
            <a:endParaRPr lang="en-US" dirty="0"/>
          </a:p>
        </p:txBody>
      </p:sp>
      <p:cxnSp>
        <p:nvCxnSpPr>
          <p:cNvPr id="21" name="Straight Arrow Connector 20"/>
          <p:cNvCxnSpPr/>
          <p:nvPr/>
        </p:nvCxnSpPr>
        <p:spPr>
          <a:xfrm>
            <a:off x="4615013" y="3046007"/>
            <a:ext cx="454869" cy="829597"/>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3075" name="Picture 3" descr="C:\Users\Art\Documents\Art's Documents\Mortar Net\MortarNet2013\AIA BldgEnvPresentation\Images\weep-tubes.jpg"/>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4689941" y="2359077"/>
            <a:ext cx="3685962" cy="3476055"/>
          </a:xfrm>
          <a:prstGeom prst="rect">
            <a:avLst/>
          </a:prstGeom>
          <a:noFill/>
          <a:ln w="28575">
            <a:solidFill>
              <a:srgbClr val="BA570F"/>
            </a:solidFill>
          </a:ln>
          <a:extLst>
            <a:ext uri="{909E8E84-426E-40DD-AFC4-6F175D3DCCD1}">
              <a14:hiddenFill xmlns:a14="http://schemas.microsoft.com/office/drawing/2010/main" xmlns="">
                <a:solidFill>
                  <a:srgbClr val="FFFFFF"/>
                </a:solidFill>
              </a14:hiddenFill>
            </a:ext>
          </a:extLst>
        </p:spPr>
      </p:pic>
      <p:sp>
        <p:nvSpPr>
          <p:cNvPr id="18" name="TextBox 17"/>
          <p:cNvSpPr txBox="1"/>
          <p:nvPr/>
        </p:nvSpPr>
        <p:spPr>
          <a:xfrm>
            <a:off x="7281698" y="4507286"/>
            <a:ext cx="1029602" cy="369332"/>
          </a:xfrm>
          <a:prstGeom prst="rect">
            <a:avLst/>
          </a:prstGeom>
          <a:solidFill>
            <a:schemeClr val="bg2"/>
          </a:solidFill>
          <a:ln w="19050">
            <a:solidFill>
              <a:schemeClr val="tx1"/>
            </a:solidFill>
          </a:ln>
        </p:spPr>
        <p:txBody>
          <a:bodyPr wrap="square" rtlCol="0">
            <a:spAutoFit/>
          </a:bodyPr>
          <a:lstStyle/>
          <a:p>
            <a:pPr algn="ctr"/>
            <a:r>
              <a:rPr lang="en-US" dirty="0"/>
              <a:t>W</a:t>
            </a:r>
            <a:r>
              <a:rPr lang="en-US" dirty="0" smtClean="0"/>
              <a:t>icks</a:t>
            </a:r>
          </a:p>
        </p:txBody>
      </p:sp>
      <p:cxnSp>
        <p:nvCxnSpPr>
          <p:cNvPr id="25" name="Straight Arrow Connector 24"/>
          <p:cNvCxnSpPr>
            <a:stCxn id="18" idx="0"/>
          </p:cNvCxnSpPr>
          <p:nvPr/>
        </p:nvCxnSpPr>
        <p:spPr>
          <a:xfrm flipH="1" flipV="1">
            <a:off x="7700790" y="3723701"/>
            <a:ext cx="95709" cy="783585"/>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4913857" y="2943564"/>
            <a:ext cx="1619065" cy="369332"/>
          </a:xfrm>
          <a:prstGeom prst="rect">
            <a:avLst/>
          </a:prstGeom>
          <a:solidFill>
            <a:schemeClr val="bg2"/>
          </a:solidFill>
          <a:ln w="19050">
            <a:solidFill>
              <a:schemeClr val="tx1"/>
            </a:solidFill>
          </a:ln>
        </p:spPr>
        <p:txBody>
          <a:bodyPr wrap="square" rtlCol="0">
            <a:spAutoFit/>
          </a:bodyPr>
          <a:lstStyle/>
          <a:p>
            <a:pPr algn="ctr"/>
            <a:r>
              <a:rPr lang="en-US" dirty="0" smtClean="0"/>
              <a:t>Weep Tube</a:t>
            </a:r>
          </a:p>
        </p:txBody>
      </p:sp>
      <p:cxnSp>
        <p:nvCxnSpPr>
          <p:cNvPr id="27" name="Straight Arrow Connector 26"/>
          <p:cNvCxnSpPr>
            <a:stCxn id="2" idx="2"/>
          </p:cNvCxnSpPr>
          <p:nvPr/>
        </p:nvCxnSpPr>
        <p:spPr>
          <a:xfrm>
            <a:off x="5723390" y="3312896"/>
            <a:ext cx="156024" cy="56270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3076" name="Picture 4" descr="C:\Users\Art\Documents\Art's Documents\Mortar Net\MortarNet2013\AIA BldgEnvPresentation\Images\Weep Wick.jpg"/>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209097" y="2570160"/>
            <a:ext cx="3587276" cy="3053891"/>
          </a:xfrm>
          <a:prstGeom prst="rect">
            <a:avLst/>
          </a:prstGeom>
          <a:noFill/>
          <a:ln w="28575">
            <a:solidFill>
              <a:srgbClr val="BA570F"/>
            </a:solidFill>
          </a:ln>
          <a:extLst>
            <a:ext uri="{909E8E84-426E-40DD-AFC4-6F175D3DCCD1}">
              <a14:hiddenFill xmlns:a14="http://schemas.microsoft.com/office/drawing/2010/main" xmlns="">
                <a:solidFill>
                  <a:srgbClr val="FFFFFF"/>
                </a:solidFill>
              </a14:hiddenFill>
            </a:ext>
          </a:extLst>
        </p:spPr>
      </p:pic>
      <p:sp>
        <p:nvSpPr>
          <p:cNvPr id="42" name="TextBox 41"/>
          <p:cNvSpPr txBox="1"/>
          <p:nvPr/>
        </p:nvSpPr>
        <p:spPr>
          <a:xfrm>
            <a:off x="1229204" y="5077515"/>
            <a:ext cx="1547062" cy="369332"/>
          </a:xfrm>
          <a:prstGeom prst="rect">
            <a:avLst/>
          </a:prstGeom>
          <a:solidFill>
            <a:schemeClr val="bg2"/>
          </a:solidFill>
          <a:ln w="19050">
            <a:solidFill>
              <a:schemeClr val="tx1"/>
            </a:solidFill>
          </a:ln>
        </p:spPr>
        <p:txBody>
          <a:bodyPr wrap="square" rtlCol="0">
            <a:spAutoFit/>
          </a:bodyPr>
          <a:lstStyle/>
          <a:p>
            <a:pPr algn="ctr"/>
            <a:r>
              <a:rPr lang="en-US" dirty="0" smtClean="0"/>
              <a:t>Exposed Wick</a:t>
            </a:r>
          </a:p>
        </p:txBody>
      </p:sp>
      <p:cxnSp>
        <p:nvCxnSpPr>
          <p:cNvPr id="43" name="Straight Arrow Connector 42"/>
          <p:cNvCxnSpPr>
            <a:stCxn id="42" idx="0"/>
          </p:cNvCxnSpPr>
          <p:nvPr/>
        </p:nvCxnSpPr>
        <p:spPr>
          <a:xfrm flipV="1">
            <a:off x="2002735" y="4507286"/>
            <a:ext cx="41626" cy="57022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94752778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descr="C:\Users\Art\Documents\Art's Documents\Mortar Net\Johnson, Gary info\AIA BldgEnvPresentation\TF arch drawing2.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120734" y="2275979"/>
            <a:ext cx="4480794" cy="2906105"/>
          </a:xfrm>
          <a:prstGeom prst="rect">
            <a:avLst/>
          </a:prstGeom>
          <a:noFill/>
          <a:ln w="28575">
            <a:solidFill>
              <a:srgbClr val="BA570F"/>
            </a:solidFill>
          </a:ln>
          <a:extLst>
            <a:ext uri="{909E8E84-426E-40DD-AFC4-6F175D3DCCD1}">
              <a14:hiddenFill xmlns:a14="http://schemas.microsoft.com/office/drawing/2010/main" xmlns="">
                <a:solidFill>
                  <a:srgbClr val="FFFFFF"/>
                </a:solidFill>
              </a14:hiddenFill>
            </a:ext>
          </a:extLst>
        </p:spPr>
      </p:pic>
      <p:cxnSp>
        <p:nvCxnSpPr>
          <p:cNvPr id="4" name="Straight Connector 3"/>
          <p:cNvCxnSpPr/>
          <p:nvPr/>
        </p:nvCxnSpPr>
        <p:spPr>
          <a:xfrm>
            <a:off x="3206496" y="1901952"/>
            <a:ext cx="5169408" cy="0"/>
          </a:xfrm>
          <a:prstGeom prst="line">
            <a:avLst/>
          </a:prstGeom>
          <a:ln w="28575">
            <a:solidFill>
              <a:srgbClr val="BA570F"/>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82752" y="6150864"/>
            <a:ext cx="7693152" cy="0"/>
          </a:xfrm>
          <a:prstGeom prst="line">
            <a:avLst/>
          </a:prstGeom>
          <a:ln w="28575">
            <a:solidFill>
              <a:srgbClr val="BA570F"/>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3206496" y="280416"/>
            <a:ext cx="5169407" cy="1414272"/>
          </a:xfrm>
        </p:spPr>
        <p:txBody>
          <a:bodyPr>
            <a:noAutofit/>
          </a:bodyPr>
          <a:lstStyle/>
          <a:p>
            <a:r>
              <a:rPr lang="en-US" sz="2800" dirty="0" smtClean="0"/>
              <a:t>Weep Vent </a:t>
            </a:r>
            <a:r>
              <a:rPr lang="en-US" sz="3600" dirty="0" smtClean="0"/>
              <a:t/>
            </a:r>
            <a:br>
              <a:rPr lang="en-US" sz="3600" dirty="0" smtClean="0"/>
            </a:br>
            <a:r>
              <a:rPr lang="en-US" sz="3600" dirty="0" smtClean="0"/>
              <a:t>Tabs </a:t>
            </a:r>
          </a:p>
        </p:txBody>
      </p:sp>
      <p:sp>
        <p:nvSpPr>
          <p:cNvPr id="13" name="TextBox 12"/>
          <p:cNvSpPr txBox="1"/>
          <p:nvPr/>
        </p:nvSpPr>
        <p:spPr>
          <a:xfrm>
            <a:off x="5506693" y="5540959"/>
            <a:ext cx="1276556" cy="369332"/>
          </a:xfrm>
          <a:prstGeom prst="rect">
            <a:avLst/>
          </a:prstGeom>
          <a:solidFill>
            <a:schemeClr val="bg2"/>
          </a:solidFill>
          <a:ln w="19050">
            <a:solidFill>
              <a:schemeClr val="tx1"/>
            </a:solidFill>
          </a:ln>
        </p:spPr>
        <p:txBody>
          <a:bodyPr wrap="square" rtlCol="0">
            <a:spAutoFit/>
          </a:bodyPr>
          <a:lstStyle/>
          <a:p>
            <a:r>
              <a:rPr lang="en-US" dirty="0" smtClean="0"/>
              <a:t>Weep Tabs</a:t>
            </a:r>
            <a:endParaRPr lang="en-US" dirty="0"/>
          </a:p>
        </p:txBody>
      </p:sp>
      <p:sp>
        <p:nvSpPr>
          <p:cNvPr id="15" name="TextBox 14"/>
          <p:cNvSpPr txBox="1"/>
          <p:nvPr/>
        </p:nvSpPr>
        <p:spPr>
          <a:xfrm>
            <a:off x="-363558" y="2664576"/>
            <a:ext cx="4749665" cy="2246769"/>
          </a:xfrm>
          <a:prstGeom prst="rect">
            <a:avLst/>
          </a:prstGeom>
          <a:noFill/>
        </p:spPr>
        <p:txBody>
          <a:bodyPr wrap="square" rtlCol="0">
            <a:spAutoFit/>
          </a:bodyPr>
          <a:lstStyle/>
          <a:p>
            <a:pPr marL="914400" lvl="1" indent="-457200">
              <a:buFont typeface="Arial" pitchFamily="34" charset="0"/>
              <a:buChar char="•"/>
            </a:pPr>
            <a:r>
              <a:rPr lang="en-US" sz="2800" dirty="0" smtClean="0"/>
              <a:t>No need for traditional weep vents</a:t>
            </a:r>
          </a:p>
          <a:p>
            <a:pPr marL="914400" lvl="1" indent="-457200">
              <a:buFont typeface="Arial" pitchFamily="34" charset="0"/>
              <a:buChar char="•"/>
            </a:pPr>
            <a:r>
              <a:rPr lang="en-US" sz="2800" dirty="0" smtClean="0"/>
              <a:t>Non-clogging </a:t>
            </a:r>
          </a:p>
          <a:p>
            <a:pPr marL="914400" lvl="1" indent="-457200">
              <a:buFont typeface="Arial" pitchFamily="34" charset="0"/>
              <a:buChar char="•"/>
            </a:pPr>
            <a:r>
              <a:rPr lang="en-US" sz="2800" dirty="0" smtClean="0"/>
              <a:t>Allow </a:t>
            </a:r>
            <a:r>
              <a:rPr lang="en-US" sz="2800" dirty="0"/>
              <a:t>m</a:t>
            </a:r>
            <a:r>
              <a:rPr lang="en-US" sz="2800" dirty="0" smtClean="0"/>
              <a:t>oisture out of the cavity</a:t>
            </a:r>
          </a:p>
        </p:txBody>
      </p:sp>
      <p:cxnSp>
        <p:nvCxnSpPr>
          <p:cNvPr id="18" name="Straight Arrow Connector 17"/>
          <p:cNvCxnSpPr>
            <a:stCxn id="13" idx="0"/>
          </p:cNvCxnSpPr>
          <p:nvPr/>
        </p:nvCxnSpPr>
        <p:spPr>
          <a:xfrm flipV="1">
            <a:off x="6144971" y="4549966"/>
            <a:ext cx="386811" cy="99099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13" idx="0"/>
          </p:cNvCxnSpPr>
          <p:nvPr/>
        </p:nvCxnSpPr>
        <p:spPr>
          <a:xfrm flipH="1" flipV="1">
            <a:off x="5462625" y="4770303"/>
            <a:ext cx="682346" cy="77065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4" cstate="print"/>
          <a:stretch>
            <a:fillRect/>
          </a:stretch>
        </p:blipFill>
        <p:spPr>
          <a:xfrm>
            <a:off x="8318500" y="6019800"/>
            <a:ext cx="673100" cy="685800"/>
          </a:xfrm>
          <a:prstGeom prst="rect">
            <a:avLst/>
          </a:prstGeom>
        </p:spPr>
      </p:pic>
      <p:sp>
        <p:nvSpPr>
          <p:cNvPr id="2" name="Slide Number Placeholder 1"/>
          <p:cNvSpPr>
            <a:spLocks noGrp="1"/>
          </p:cNvSpPr>
          <p:nvPr>
            <p:ph type="sldNum" sz="quarter" idx="12"/>
          </p:nvPr>
        </p:nvSpPr>
        <p:spPr/>
        <p:txBody>
          <a:bodyPr/>
          <a:lstStyle/>
          <a:p>
            <a:fld id="{886BB73A-582F-4420-9A14-CB10A2B2E5E8}" type="slidenum">
              <a:rPr lang="en-US" smtClean="0"/>
              <a:pPr/>
              <a:t>48</a:t>
            </a:fld>
            <a:endParaRPr lang="en-US" dirty="0"/>
          </a:p>
        </p:txBody>
      </p:sp>
    </p:spTree>
    <p:extLst>
      <p:ext uri="{BB962C8B-B14F-4D97-AF65-F5344CB8AC3E}">
        <p14:creationId xmlns:p14="http://schemas.microsoft.com/office/powerpoint/2010/main" xmlns="" val="204513167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206496" y="1901952"/>
            <a:ext cx="5169408" cy="0"/>
          </a:xfrm>
          <a:prstGeom prst="line">
            <a:avLst/>
          </a:prstGeom>
          <a:ln w="28575">
            <a:solidFill>
              <a:srgbClr val="BA570F"/>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82752" y="6150864"/>
            <a:ext cx="7693152" cy="0"/>
          </a:xfrm>
          <a:prstGeom prst="line">
            <a:avLst/>
          </a:prstGeom>
          <a:ln w="28575">
            <a:solidFill>
              <a:srgbClr val="BA570F"/>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1876302" y="280416"/>
            <a:ext cx="6499602" cy="1414272"/>
          </a:xfrm>
        </p:spPr>
        <p:txBody>
          <a:bodyPr>
            <a:noAutofit/>
          </a:bodyPr>
          <a:lstStyle/>
          <a:p>
            <a:r>
              <a:rPr lang="en-US" sz="3600" dirty="0" smtClean="0"/>
              <a:t>Sealants</a:t>
            </a:r>
          </a:p>
        </p:txBody>
      </p:sp>
      <p:sp>
        <p:nvSpPr>
          <p:cNvPr id="15" name="TextBox 14"/>
          <p:cNvSpPr txBox="1"/>
          <p:nvPr/>
        </p:nvSpPr>
        <p:spPr>
          <a:xfrm>
            <a:off x="150621" y="2739007"/>
            <a:ext cx="4002738" cy="2677656"/>
          </a:xfrm>
          <a:prstGeom prst="rect">
            <a:avLst/>
          </a:prstGeom>
          <a:noFill/>
        </p:spPr>
        <p:txBody>
          <a:bodyPr wrap="square" rtlCol="0">
            <a:spAutoFit/>
          </a:bodyPr>
          <a:lstStyle/>
          <a:p>
            <a:pPr marL="285750" indent="-285750">
              <a:buFont typeface="Arial" pitchFamily="34" charset="0"/>
              <a:buChar char="•"/>
            </a:pPr>
            <a:r>
              <a:rPr lang="en-US" sz="2800" dirty="0" smtClean="0"/>
              <a:t>Available in tubes </a:t>
            </a:r>
          </a:p>
          <a:p>
            <a:pPr marL="285750" indent="-285750">
              <a:buFont typeface="Arial" pitchFamily="34" charset="0"/>
              <a:buChar char="•"/>
            </a:pPr>
            <a:r>
              <a:rPr lang="en-US" sz="2800" dirty="0" smtClean="0"/>
              <a:t>Butyl available in tube and tape </a:t>
            </a:r>
          </a:p>
          <a:p>
            <a:pPr marL="285750" indent="-285750">
              <a:buFont typeface="Arial" pitchFamily="34" charset="0"/>
              <a:buChar char="•"/>
            </a:pPr>
            <a:r>
              <a:rPr lang="en-US" sz="2800" dirty="0"/>
              <a:t>C</a:t>
            </a:r>
            <a:r>
              <a:rPr lang="en-US" sz="2800" dirty="0" smtClean="0"/>
              <a:t>olors to match surrounding materials</a:t>
            </a:r>
          </a:p>
          <a:p>
            <a:pPr marL="285750" indent="-285750">
              <a:buFont typeface="Arial" pitchFamily="34" charset="0"/>
              <a:buChar char="•"/>
            </a:pPr>
            <a:r>
              <a:rPr lang="en-US" sz="2800" dirty="0" smtClean="0"/>
              <a:t>Air dry or chemical cure</a:t>
            </a:r>
          </a:p>
        </p:txBody>
      </p:sp>
      <p:pic>
        <p:nvPicPr>
          <p:cNvPr id="21508" name="Picture 4" descr="C:\Users\Art\Documents\Art's Documents\Mortar Net\Johnson, Gary info\AIA BldgEnvPresentation\sealants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093043" y="2477480"/>
            <a:ext cx="4716244" cy="3027319"/>
          </a:xfrm>
          <a:prstGeom prst="rect">
            <a:avLst/>
          </a:prstGeom>
          <a:noFill/>
          <a:ln w="28575">
            <a:solidFill>
              <a:srgbClr val="BA570F"/>
            </a:solidFill>
          </a:ln>
          <a:extLst>
            <a:ext uri="{909E8E84-426E-40DD-AFC4-6F175D3DCCD1}">
              <a14:hiddenFill xmlns:a14="http://schemas.microsoft.com/office/drawing/2010/main" xmlns="">
                <a:solidFill>
                  <a:srgbClr val="FFFFFF"/>
                </a:solidFill>
              </a14:hiddenFill>
            </a:ext>
          </a:extLst>
        </p:spPr>
      </p:pic>
      <p:pic>
        <p:nvPicPr>
          <p:cNvPr id="12" name="Picture 11"/>
          <p:cNvPicPr>
            <a:picLocks noChangeAspect="1"/>
          </p:cNvPicPr>
          <p:nvPr/>
        </p:nvPicPr>
        <p:blipFill>
          <a:blip r:embed="rId4" cstate="print"/>
          <a:stretch>
            <a:fillRect/>
          </a:stretch>
        </p:blipFill>
        <p:spPr>
          <a:xfrm>
            <a:off x="8318500" y="6019800"/>
            <a:ext cx="673100" cy="685800"/>
          </a:xfrm>
          <a:prstGeom prst="rect">
            <a:avLst/>
          </a:prstGeom>
        </p:spPr>
      </p:pic>
      <p:sp>
        <p:nvSpPr>
          <p:cNvPr id="6" name="Slide Number Placeholder 5"/>
          <p:cNvSpPr>
            <a:spLocks noGrp="1"/>
          </p:cNvSpPr>
          <p:nvPr>
            <p:ph type="sldNum" sz="quarter" idx="12"/>
          </p:nvPr>
        </p:nvSpPr>
        <p:spPr/>
        <p:txBody>
          <a:bodyPr/>
          <a:lstStyle/>
          <a:p>
            <a:fld id="{886BB73A-582F-4420-9A14-CB10A2B2E5E8}" type="slidenum">
              <a:rPr lang="en-US" smtClean="0"/>
              <a:pPr/>
              <a:t>49</a:t>
            </a:fld>
            <a:endParaRPr lang="en-US" dirty="0"/>
          </a:p>
        </p:txBody>
      </p:sp>
    </p:spTree>
    <p:extLst>
      <p:ext uri="{BB962C8B-B14F-4D97-AF65-F5344CB8AC3E}">
        <p14:creationId xmlns:p14="http://schemas.microsoft.com/office/powerpoint/2010/main" xmlns="" val="34003451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t3.gstatic.com/images?q=tbn:ANd9GcQwyUPEgyDDEvXjwDQbgIu8E4d0v7IO61JAbD9JXV9kM9vcPheF"/>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sharpenSoften amount="5000"/>
                    </a14:imgEffect>
                  </a14:imgLayer>
                </a14:imgProps>
              </a:ext>
              <a:ext uri="{28A0092B-C50C-407E-A947-70E740481C1C}">
                <a14:useLocalDpi xmlns:a14="http://schemas.microsoft.com/office/drawing/2010/main" xmlns="" val="0"/>
              </a:ext>
            </a:extLst>
          </a:blip>
          <a:srcRect/>
          <a:stretch>
            <a:fillRect/>
          </a:stretch>
        </p:blipFill>
        <p:spPr bwMode="auto">
          <a:xfrm>
            <a:off x="5393349" y="2599981"/>
            <a:ext cx="3294752" cy="2933885"/>
          </a:xfrm>
          <a:prstGeom prst="rect">
            <a:avLst/>
          </a:prstGeom>
          <a:noFill/>
          <a:ln w="28575">
            <a:solidFill>
              <a:srgbClr val="BA570F"/>
            </a:solidFill>
          </a:ln>
          <a:extLst>
            <a:ext uri="{909E8E84-426E-40DD-AFC4-6F175D3DCCD1}">
              <a14:hiddenFill xmlns:a14="http://schemas.microsoft.com/office/drawing/2010/main" xmlns="">
                <a:solidFill>
                  <a:srgbClr val="FFFFFF"/>
                </a:solidFill>
              </a14:hiddenFill>
            </a:ext>
          </a:extLst>
        </p:spPr>
      </p:pic>
      <p:cxnSp>
        <p:nvCxnSpPr>
          <p:cNvPr id="4" name="Straight Connector 3"/>
          <p:cNvCxnSpPr/>
          <p:nvPr/>
        </p:nvCxnSpPr>
        <p:spPr>
          <a:xfrm>
            <a:off x="3206496" y="1901952"/>
            <a:ext cx="5169408" cy="0"/>
          </a:xfrm>
          <a:prstGeom prst="line">
            <a:avLst/>
          </a:prstGeom>
          <a:ln w="28575">
            <a:solidFill>
              <a:srgbClr val="BA570F"/>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82752" y="6150864"/>
            <a:ext cx="7693152" cy="0"/>
          </a:xfrm>
          <a:prstGeom prst="line">
            <a:avLst/>
          </a:prstGeom>
          <a:ln w="28575">
            <a:solidFill>
              <a:srgbClr val="BA570F"/>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5" cstate="print"/>
          <a:stretch>
            <a:fillRect/>
          </a:stretch>
        </p:blipFill>
        <p:spPr>
          <a:xfrm>
            <a:off x="8318500" y="6019800"/>
            <a:ext cx="673100" cy="685800"/>
          </a:xfrm>
          <a:prstGeom prst="rect">
            <a:avLst/>
          </a:prstGeom>
        </p:spPr>
      </p:pic>
      <p:sp>
        <p:nvSpPr>
          <p:cNvPr id="5" name="Slide Number Placeholder 4"/>
          <p:cNvSpPr>
            <a:spLocks noGrp="1"/>
          </p:cNvSpPr>
          <p:nvPr>
            <p:ph type="sldNum" sz="quarter" idx="12"/>
          </p:nvPr>
        </p:nvSpPr>
        <p:spPr/>
        <p:txBody>
          <a:bodyPr/>
          <a:lstStyle/>
          <a:p>
            <a:fld id="{886BB73A-582F-4420-9A14-CB10A2B2E5E8}" type="slidenum">
              <a:rPr lang="en-US" smtClean="0"/>
              <a:pPr/>
              <a:t>5</a:t>
            </a:fld>
            <a:endParaRPr lang="en-US" dirty="0"/>
          </a:p>
        </p:txBody>
      </p:sp>
      <p:sp>
        <p:nvSpPr>
          <p:cNvPr id="2" name="TextBox 1"/>
          <p:cNvSpPr txBox="1"/>
          <p:nvPr/>
        </p:nvSpPr>
        <p:spPr>
          <a:xfrm>
            <a:off x="603760" y="2333301"/>
            <a:ext cx="5205471" cy="3416320"/>
          </a:xfrm>
          <a:prstGeom prst="rect">
            <a:avLst/>
          </a:prstGeom>
          <a:noFill/>
        </p:spPr>
        <p:txBody>
          <a:bodyPr wrap="square" rtlCol="0">
            <a:spAutoFit/>
          </a:bodyPr>
          <a:lstStyle/>
          <a:p>
            <a:pPr marL="514350" indent="-514350">
              <a:buFont typeface="+mj-lt"/>
              <a:buAutoNum type="arabicPeriod"/>
            </a:pPr>
            <a:r>
              <a:rPr lang="en-US" sz="2400" dirty="0" smtClean="0"/>
              <a:t>Incorporate </a:t>
            </a:r>
            <a:r>
              <a:rPr lang="en-US" sz="2400" dirty="0"/>
              <a:t>resource-efficient construction and use processes </a:t>
            </a:r>
          </a:p>
          <a:p>
            <a:pPr marL="514350" indent="-514350">
              <a:buFont typeface="+mj-lt"/>
              <a:buAutoNum type="arabicPeriod"/>
            </a:pPr>
            <a:r>
              <a:rPr lang="en-US" sz="2400" dirty="0" smtClean="0"/>
              <a:t>Create </a:t>
            </a:r>
            <a:r>
              <a:rPr lang="en-US" sz="2400" dirty="0"/>
              <a:t>minimal environmental impact </a:t>
            </a:r>
          </a:p>
          <a:p>
            <a:pPr marL="514350" indent="-514350">
              <a:buFont typeface="+mj-lt"/>
              <a:buAutoNum type="arabicPeriod"/>
            </a:pPr>
            <a:r>
              <a:rPr lang="en-US" sz="2400" dirty="0" smtClean="0"/>
              <a:t>Reduce </a:t>
            </a:r>
            <a:r>
              <a:rPr lang="en-US" sz="2400" dirty="0"/>
              <a:t>or eliminate waste, pollution and environmental degradation </a:t>
            </a:r>
          </a:p>
          <a:p>
            <a:pPr marL="514350" indent="-514350">
              <a:buFont typeface="+mj-lt"/>
              <a:buAutoNum type="arabicPeriod"/>
            </a:pPr>
            <a:r>
              <a:rPr lang="en-US" sz="2400" dirty="0" smtClean="0"/>
              <a:t>Protect </a:t>
            </a:r>
            <a:r>
              <a:rPr lang="en-US" sz="2400" dirty="0"/>
              <a:t>occupant health and improve occupant productivity </a:t>
            </a:r>
          </a:p>
        </p:txBody>
      </p:sp>
      <p:pic>
        <p:nvPicPr>
          <p:cNvPr id="6146" name="Picture 2" descr="C:\Users\Art\Documents\Art's Documents\Mortar Net\Johnson, Gary info\AIA BldgEnvPresentation\Images\AIA Logo.jpg"/>
          <p:cNvPicPr>
            <a:picLocks noChangeAspect="1" noChangeArrowheads="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259336" y="145353"/>
            <a:ext cx="2187448" cy="1515010"/>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itle 1"/>
          <p:cNvSpPr>
            <a:spLocks noGrp="1"/>
          </p:cNvSpPr>
          <p:nvPr>
            <p:ph type="title"/>
          </p:nvPr>
        </p:nvSpPr>
        <p:spPr>
          <a:xfrm>
            <a:off x="2365248" y="384366"/>
            <a:ext cx="6010656" cy="1143000"/>
          </a:xfrm>
        </p:spPr>
        <p:txBody>
          <a:bodyPr>
            <a:normAutofit fontScale="90000"/>
          </a:bodyPr>
          <a:lstStyle/>
          <a:p>
            <a:r>
              <a:rPr lang="en-US" dirty="0" smtClean="0"/>
              <a:t>Sustainable Design </a:t>
            </a:r>
            <a:br>
              <a:rPr lang="en-US" dirty="0" smtClean="0"/>
            </a:br>
            <a:r>
              <a:rPr lang="en-US" dirty="0" smtClean="0"/>
              <a:t>AIA Definition</a:t>
            </a:r>
            <a:endParaRPr lang="en-US" sz="3600" dirty="0" smtClean="0"/>
          </a:p>
        </p:txBody>
      </p:sp>
    </p:spTree>
    <p:extLst>
      <p:ext uri="{BB962C8B-B14F-4D97-AF65-F5344CB8AC3E}">
        <p14:creationId xmlns:p14="http://schemas.microsoft.com/office/powerpoint/2010/main" xmlns="" val="421444071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206496" y="1901952"/>
            <a:ext cx="5169408" cy="0"/>
          </a:xfrm>
          <a:prstGeom prst="line">
            <a:avLst/>
          </a:prstGeom>
          <a:ln w="28575">
            <a:solidFill>
              <a:srgbClr val="BA570F"/>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82752" y="6150864"/>
            <a:ext cx="7693152" cy="0"/>
          </a:xfrm>
          <a:prstGeom prst="line">
            <a:avLst/>
          </a:prstGeom>
          <a:ln w="28575">
            <a:solidFill>
              <a:srgbClr val="BA570F"/>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4529327" y="280416"/>
            <a:ext cx="3846575" cy="1414272"/>
          </a:xfrm>
        </p:spPr>
        <p:txBody>
          <a:bodyPr>
            <a:noAutofit/>
          </a:bodyPr>
          <a:lstStyle/>
          <a:p>
            <a:r>
              <a:rPr lang="en-US" sz="3600" dirty="0" smtClean="0"/>
              <a:t>Sealant Types</a:t>
            </a:r>
          </a:p>
        </p:txBody>
      </p:sp>
      <p:sp>
        <p:nvSpPr>
          <p:cNvPr id="15" name="TextBox 14"/>
          <p:cNvSpPr txBox="1"/>
          <p:nvPr/>
        </p:nvSpPr>
        <p:spPr>
          <a:xfrm>
            <a:off x="777407" y="3187898"/>
            <a:ext cx="8930244" cy="4247317"/>
          </a:xfrm>
          <a:prstGeom prst="rect">
            <a:avLst/>
          </a:prstGeom>
          <a:noFill/>
        </p:spPr>
        <p:txBody>
          <a:bodyPr wrap="square" numCol="2" rtlCol="0">
            <a:spAutoFit/>
          </a:bodyPr>
          <a:lstStyle/>
          <a:p>
            <a:pPr marL="285750" indent="-285750">
              <a:buFont typeface="Arial" pitchFamily="34" charset="0"/>
              <a:buChar char="•"/>
            </a:pPr>
            <a:r>
              <a:rPr lang="en-US" sz="4400" dirty="0"/>
              <a:t>Butyl</a:t>
            </a:r>
          </a:p>
          <a:p>
            <a:pPr marL="285750" indent="-285750">
              <a:buFont typeface="Arial" pitchFamily="34" charset="0"/>
              <a:buChar char="•"/>
            </a:pPr>
            <a:r>
              <a:rPr lang="en-US" sz="4400" dirty="0"/>
              <a:t>Polyurethane</a:t>
            </a:r>
          </a:p>
          <a:p>
            <a:pPr marL="285750" indent="-285750">
              <a:buFont typeface="Arial" pitchFamily="34" charset="0"/>
              <a:buChar char="•"/>
            </a:pPr>
            <a:r>
              <a:rPr lang="en-US" sz="4400" dirty="0" smtClean="0"/>
              <a:t>Polyether</a:t>
            </a:r>
            <a:endParaRPr lang="en-US" sz="4400" dirty="0"/>
          </a:p>
          <a:p>
            <a:pPr marL="285750" indent="-285750">
              <a:buFont typeface="Arial" pitchFamily="34" charset="0"/>
              <a:buChar char="•"/>
            </a:pPr>
            <a:endParaRPr lang="en-US" sz="4400" dirty="0"/>
          </a:p>
          <a:p>
            <a:pPr marL="285750" indent="-285750">
              <a:buFont typeface="Arial" pitchFamily="34" charset="0"/>
              <a:buChar char="•"/>
            </a:pPr>
            <a:endParaRPr lang="en-US" sz="4400" dirty="0" smtClean="0"/>
          </a:p>
          <a:p>
            <a:pPr marL="285750" indent="-285750">
              <a:buFont typeface="Arial" pitchFamily="34" charset="0"/>
              <a:buChar char="•"/>
            </a:pPr>
            <a:endParaRPr lang="en-US" sz="4400" dirty="0" smtClean="0"/>
          </a:p>
          <a:p>
            <a:pPr marL="285750" indent="-285750">
              <a:buFont typeface="Arial" pitchFamily="34" charset="0"/>
              <a:buChar char="•"/>
            </a:pPr>
            <a:r>
              <a:rPr lang="en-US" sz="4400" dirty="0" smtClean="0"/>
              <a:t>Latex</a:t>
            </a:r>
          </a:p>
          <a:p>
            <a:pPr marL="285750" indent="-285750">
              <a:buFont typeface="Arial" pitchFamily="34" charset="0"/>
              <a:buChar char="•"/>
            </a:pPr>
            <a:r>
              <a:rPr lang="en-US" sz="4400" dirty="0" smtClean="0"/>
              <a:t>Silicone</a:t>
            </a:r>
          </a:p>
          <a:p>
            <a:pPr marL="285750" indent="-285750">
              <a:buFont typeface="Arial" pitchFamily="34" charset="0"/>
              <a:buChar char="•"/>
            </a:pPr>
            <a:r>
              <a:rPr lang="en-US" sz="4400" dirty="0" smtClean="0"/>
              <a:t>Acrylic</a:t>
            </a:r>
          </a:p>
        </p:txBody>
      </p:sp>
      <p:pic>
        <p:nvPicPr>
          <p:cNvPr id="12" name="Picture 11"/>
          <p:cNvPicPr>
            <a:picLocks noChangeAspect="1"/>
          </p:cNvPicPr>
          <p:nvPr/>
        </p:nvPicPr>
        <p:blipFill>
          <a:blip r:embed="rId3" cstate="print"/>
          <a:stretch>
            <a:fillRect/>
          </a:stretch>
        </p:blipFill>
        <p:spPr>
          <a:xfrm>
            <a:off x="8318500" y="6019800"/>
            <a:ext cx="673100" cy="685800"/>
          </a:xfrm>
          <a:prstGeom prst="rect">
            <a:avLst/>
          </a:prstGeom>
        </p:spPr>
      </p:pic>
      <p:sp>
        <p:nvSpPr>
          <p:cNvPr id="6" name="Slide Number Placeholder 5"/>
          <p:cNvSpPr>
            <a:spLocks noGrp="1"/>
          </p:cNvSpPr>
          <p:nvPr>
            <p:ph type="sldNum" sz="quarter" idx="12"/>
          </p:nvPr>
        </p:nvSpPr>
        <p:spPr/>
        <p:txBody>
          <a:bodyPr/>
          <a:lstStyle/>
          <a:p>
            <a:fld id="{886BB73A-582F-4420-9A14-CB10A2B2E5E8}" type="slidenum">
              <a:rPr lang="en-US" smtClean="0"/>
              <a:pPr/>
              <a:t>50</a:t>
            </a:fld>
            <a:endParaRPr lang="en-US" dirty="0"/>
          </a:p>
        </p:txBody>
      </p:sp>
      <p:pic>
        <p:nvPicPr>
          <p:cNvPr id="8195" name="Picture 3" descr="C:\Users\Art Fox\Documents\Johnson, Gary info\Products\Sealant Adhesive\AdhesivrSealant-MPE -BTL-Pix with new logos.jpg"/>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99153" y="844329"/>
            <a:ext cx="4324919" cy="1476259"/>
          </a:xfrm>
          <a:prstGeom prst="rect">
            <a:avLst/>
          </a:prstGeom>
          <a:noFill/>
          <a:ln w="28575">
            <a:solidFill>
              <a:srgbClr val="BA570F"/>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2394854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206496" y="1901952"/>
            <a:ext cx="5169408" cy="0"/>
          </a:xfrm>
          <a:prstGeom prst="line">
            <a:avLst/>
          </a:prstGeom>
          <a:ln w="28575">
            <a:solidFill>
              <a:srgbClr val="BA570F"/>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82752" y="6150864"/>
            <a:ext cx="7693152" cy="0"/>
          </a:xfrm>
          <a:prstGeom prst="line">
            <a:avLst/>
          </a:prstGeom>
          <a:ln w="28575">
            <a:solidFill>
              <a:srgbClr val="BA570F"/>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2339440" y="280416"/>
            <a:ext cx="6483926" cy="1414272"/>
          </a:xfrm>
        </p:spPr>
        <p:txBody>
          <a:bodyPr>
            <a:noAutofit/>
          </a:bodyPr>
          <a:lstStyle/>
          <a:p>
            <a:r>
              <a:rPr lang="en-US" sz="3600" dirty="0" smtClean="0"/>
              <a:t>Summary</a:t>
            </a:r>
          </a:p>
        </p:txBody>
      </p:sp>
      <p:sp>
        <p:nvSpPr>
          <p:cNvPr id="2" name="Content Placeholder 1"/>
          <p:cNvSpPr>
            <a:spLocks noGrp="1"/>
          </p:cNvSpPr>
          <p:nvPr>
            <p:ph idx="1"/>
          </p:nvPr>
        </p:nvSpPr>
        <p:spPr>
          <a:xfrm>
            <a:off x="108113" y="2453091"/>
            <a:ext cx="5753806" cy="3451952"/>
          </a:xfrm>
        </p:spPr>
        <p:txBody>
          <a:bodyPr>
            <a:noAutofit/>
          </a:bodyPr>
          <a:lstStyle/>
          <a:p>
            <a:r>
              <a:rPr lang="en-US" sz="2400" dirty="0" smtClean="0"/>
              <a:t>Masonry is durable, versatile, beautiful and meets AIA Sustainable Building design requirements</a:t>
            </a:r>
          </a:p>
          <a:p>
            <a:r>
              <a:rPr lang="en-US" sz="2400" dirty="0" smtClean="0"/>
              <a:t>Proper detailing and workmanship is essential to proper masonry construction</a:t>
            </a:r>
          </a:p>
          <a:p>
            <a:r>
              <a:rPr lang="en-US" sz="2400" dirty="0" smtClean="0"/>
              <a:t>Almost all masonry building problems can be prevented with knowledgeable, accurate design and specifications</a:t>
            </a:r>
          </a:p>
        </p:txBody>
      </p:sp>
      <p:pic>
        <p:nvPicPr>
          <p:cNvPr id="10" name="Picture 9"/>
          <p:cNvPicPr>
            <a:picLocks noChangeAspect="1"/>
          </p:cNvPicPr>
          <p:nvPr/>
        </p:nvPicPr>
        <p:blipFill>
          <a:blip r:embed="rId3" cstate="print"/>
          <a:stretch>
            <a:fillRect/>
          </a:stretch>
        </p:blipFill>
        <p:spPr>
          <a:xfrm>
            <a:off x="8318500" y="6019800"/>
            <a:ext cx="673100" cy="685800"/>
          </a:xfrm>
          <a:prstGeom prst="rect">
            <a:avLst/>
          </a:prstGeom>
        </p:spPr>
      </p:pic>
      <p:sp>
        <p:nvSpPr>
          <p:cNvPr id="5" name="Slide Number Placeholder 4"/>
          <p:cNvSpPr>
            <a:spLocks noGrp="1"/>
          </p:cNvSpPr>
          <p:nvPr>
            <p:ph type="sldNum" sz="quarter" idx="12"/>
          </p:nvPr>
        </p:nvSpPr>
        <p:spPr/>
        <p:txBody>
          <a:bodyPr/>
          <a:lstStyle/>
          <a:p>
            <a:fld id="{886BB73A-582F-4420-9A14-CB10A2B2E5E8}" type="slidenum">
              <a:rPr lang="en-US" smtClean="0"/>
              <a:pPr/>
              <a:t>51</a:t>
            </a:fld>
            <a:endParaRPr lang="en-US" dirty="0"/>
          </a:p>
        </p:txBody>
      </p:sp>
      <p:pic>
        <p:nvPicPr>
          <p:cNvPr id="11" name="Picture 2" descr="C:\Users\Art\Documents\Art's Documents\Mortar Net\Johnson, Gary info\Logos\Mortar Net Solutions Logo.jpg"/>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526759" y="261257"/>
            <a:ext cx="1370844" cy="1640695"/>
          </a:xfrm>
          <a:prstGeom prst="rect">
            <a:avLst/>
          </a:prstGeom>
          <a:noFill/>
          <a:extLst>
            <a:ext uri="{909E8E84-426E-40DD-AFC4-6F175D3DCCD1}">
              <a14:hiddenFill xmlns:a14="http://schemas.microsoft.com/office/drawing/2010/main" xmlns="">
                <a:solidFill>
                  <a:srgbClr val="FFFFFF"/>
                </a:solidFill>
              </a14:hiddenFill>
            </a:ext>
          </a:extLst>
        </p:spPr>
      </p:pic>
      <p:pic>
        <p:nvPicPr>
          <p:cNvPr id="9218" name="Picture 2" descr="C:\Users\Art Fox\Documents\Johnson, Gary info\AIA BldgEnvPresentation\Images\Hampton U with TF.jpg"/>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6558310" y="4035555"/>
            <a:ext cx="2265056" cy="1861918"/>
          </a:xfrm>
          <a:prstGeom prst="rect">
            <a:avLst/>
          </a:prstGeom>
          <a:noFill/>
          <a:ln w="28575">
            <a:solidFill>
              <a:srgbClr val="BA570F"/>
            </a:solidFill>
          </a:ln>
          <a:extLst>
            <a:ext uri="{909E8E84-426E-40DD-AFC4-6F175D3DCCD1}">
              <a14:hiddenFill xmlns:a14="http://schemas.microsoft.com/office/drawing/2010/main" xmlns="">
                <a:solidFill>
                  <a:srgbClr val="FFFFFF"/>
                </a:solidFill>
              </a14:hiddenFill>
            </a:ext>
          </a:extLst>
        </p:spPr>
      </p:pic>
      <p:pic>
        <p:nvPicPr>
          <p:cNvPr id="12" name="Picture 2" descr="C:\Users\Art\Documents\Art's Documents\Mortar Net\Johnson, Gary info\AIA BldgEnvPresentation\Images\Bechtler Museum1.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861919" y="2320887"/>
            <a:ext cx="2732673" cy="1835080"/>
          </a:xfrm>
          <a:prstGeom prst="rect">
            <a:avLst/>
          </a:prstGeom>
          <a:noFill/>
          <a:ln w="28575">
            <a:solidFill>
              <a:srgbClr val="BA570F"/>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1630770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9826" y="2058854"/>
            <a:ext cx="7944348" cy="2357820"/>
          </a:xfrm>
        </p:spPr>
        <p:txBody>
          <a:bodyPr>
            <a:noAutofit/>
          </a:bodyPr>
          <a:lstStyle/>
          <a:p>
            <a:r>
              <a:rPr lang="en-US" sz="5400" dirty="0" smtClean="0"/>
              <a:t>Designing a </a:t>
            </a:r>
            <a:r>
              <a:rPr lang="en-US" sz="5400" dirty="0" smtClean="0">
                <a:latin typeface="Corbel" pitchFamily="34" charset="0"/>
              </a:rPr>
              <a:t>Sustainable </a:t>
            </a:r>
            <a:r>
              <a:rPr lang="en-US" sz="5400" dirty="0" smtClean="0"/>
              <a:t>Masonry Cavity Wall Building Envelope</a:t>
            </a:r>
            <a:endParaRPr lang="en-US" sz="5400" dirty="0"/>
          </a:p>
        </p:txBody>
      </p:sp>
      <p:cxnSp>
        <p:nvCxnSpPr>
          <p:cNvPr id="4" name="Straight Connector 3"/>
          <p:cNvCxnSpPr/>
          <p:nvPr/>
        </p:nvCxnSpPr>
        <p:spPr>
          <a:xfrm>
            <a:off x="3206496" y="1901952"/>
            <a:ext cx="5071872" cy="0"/>
          </a:xfrm>
          <a:prstGeom prst="line">
            <a:avLst/>
          </a:prstGeom>
          <a:ln w="28575">
            <a:solidFill>
              <a:srgbClr val="BA570F"/>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82752" y="6150864"/>
            <a:ext cx="7595616" cy="0"/>
          </a:xfrm>
          <a:prstGeom prst="line">
            <a:avLst/>
          </a:prstGeom>
          <a:ln w="28575">
            <a:solidFill>
              <a:srgbClr val="BA570F"/>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054608" y="4635736"/>
            <a:ext cx="7034784" cy="1200329"/>
          </a:xfrm>
          <a:prstGeom prst="rect">
            <a:avLst/>
          </a:prstGeom>
          <a:solidFill>
            <a:schemeClr val="bg2"/>
          </a:solidFill>
          <a:ln w="19050">
            <a:solidFill>
              <a:schemeClr val="tx1"/>
            </a:solidFill>
          </a:ln>
        </p:spPr>
        <p:txBody>
          <a:bodyPr wrap="square">
            <a:spAutoFit/>
          </a:bodyPr>
          <a:lstStyle/>
          <a:p>
            <a:pPr algn="ctr"/>
            <a:r>
              <a:rPr lang="en-US" sz="2400" u="sng" dirty="0">
                <a:latin typeface="Myriad Pro Cond" pitchFamily="34" charset="0"/>
              </a:rPr>
              <a:t>AIA CEU program </a:t>
            </a:r>
            <a:r>
              <a:rPr lang="en-US" sz="2400" u="sng" dirty="0" smtClean="0">
                <a:latin typeface="Myriad Pro Cond" pitchFamily="34" charset="0"/>
              </a:rPr>
              <a:t>complete</a:t>
            </a:r>
          </a:p>
          <a:p>
            <a:pPr algn="ctr"/>
            <a:r>
              <a:rPr lang="en-US" sz="2400" dirty="0" smtClean="0">
                <a:latin typeface="Myriad Pro Cond" pitchFamily="34" charset="0"/>
              </a:rPr>
              <a:t>This </a:t>
            </a:r>
            <a:r>
              <a:rPr lang="en-US" sz="2400" dirty="0">
                <a:latin typeface="Myriad Pro Cond" pitchFamily="34" charset="0"/>
              </a:rPr>
              <a:t>concludes the American Institute of Architects </a:t>
            </a:r>
            <a:endParaRPr lang="en-US" sz="2400" dirty="0" smtClean="0">
              <a:latin typeface="Myriad Pro Cond" pitchFamily="34" charset="0"/>
            </a:endParaRPr>
          </a:p>
          <a:p>
            <a:pPr algn="ctr"/>
            <a:r>
              <a:rPr lang="en-US" sz="2400" dirty="0" smtClean="0">
                <a:latin typeface="Myriad Pro Cond" pitchFamily="34" charset="0"/>
              </a:rPr>
              <a:t>Continuing Education </a:t>
            </a:r>
            <a:r>
              <a:rPr lang="en-US" sz="2400" dirty="0">
                <a:latin typeface="Myriad Pro Cond" pitchFamily="34" charset="0"/>
              </a:rPr>
              <a:t>System Program</a:t>
            </a:r>
          </a:p>
        </p:txBody>
      </p:sp>
      <p:pic>
        <p:nvPicPr>
          <p:cNvPr id="10" name="Picture 9"/>
          <p:cNvPicPr>
            <a:picLocks noChangeAspect="1"/>
          </p:cNvPicPr>
          <p:nvPr/>
        </p:nvPicPr>
        <p:blipFill>
          <a:blip r:embed="rId3" cstate="print"/>
          <a:stretch>
            <a:fillRect/>
          </a:stretch>
        </p:blipFill>
        <p:spPr>
          <a:xfrm>
            <a:off x="8318500" y="6019800"/>
            <a:ext cx="673100" cy="685800"/>
          </a:xfrm>
          <a:prstGeom prst="rect">
            <a:avLst/>
          </a:prstGeom>
        </p:spPr>
      </p:pic>
      <p:sp>
        <p:nvSpPr>
          <p:cNvPr id="5" name="Slide Number Placeholder 4"/>
          <p:cNvSpPr>
            <a:spLocks noGrp="1"/>
          </p:cNvSpPr>
          <p:nvPr>
            <p:ph type="sldNum" sz="quarter" idx="12"/>
          </p:nvPr>
        </p:nvSpPr>
        <p:spPr/>
        <p:txBody>
          <a:bodyPr/>
          <a:lstStyle/>
          <a:p>
            <a:fld id="{5744759D-0EFF-4FB2-9CCE-04E00944F0FE}" type="slidenum">
              <a:rPr lang="en-US" smtClean="0"/>
              <a:pPr/>
              <a:t>52</a:t>
            </a:fld>
            <a:endParaRPr lang="en-US" dirty="0"/>
          </a:p>
        </p:txBody>
      </p:sp>
      <p:pic>
        <p:nvPicPr>
          <p:cNvPr id="8194" name="Picture 2" descr="C:\Users\Art\Documents\Art's Documents\Mortar Net\Johnson, Gary info\Logos\Mortar Net Solutions Logo.jpg"/>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526759" y="261257"/>
            <a:ext cx="1370844" cy="1640695"/>
          </a:xfrm>
          <a:prstGeom prst="rect">
            <a:avLst/>
          </a:prstGeom>
          <a:noFill/>
          <a:extLst>
            <a:ext uri="{909E8E84-426E-40DD-AFC4-6F175D3DCCD1}">
              <a14:hiddenFill xmlns:a14="http://schemas.microsoft.com/office/drawing/2010/main" xmlns="">
                <a:solidFill>
                  <a:srgbClr val="FFFFFF"/>
                </a:solidFill>
              </a14:hiddenFill>
            </a:ext>
          </a:extLst>
        </p:spPr>
      </p:pic>
      <p:pic>
        <p:nvPicPr>
          <p:cNvPr id="8195" name="Picture 3" descr="C:\Users\Art\Documents\Art's Documents\Mortar Net\Johnson, Gary info\AIA BldgEnvPresentation\Images\MasonryBuilding2.jpg"/>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6212906" y="261255"/>
            <a:ext cx="2065462" cy="1547103"/>
          </a:xfrm>
          <a:prstGeom prst="rect">
            <a:avLst/>
          </a:prstGeom>
          <a:noFill/>
          <a:ln w="28575">
            <a:solidFill>
              <a:srgbClr val="BA570F"/>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75624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206496" y="1901952"/>
            <a:ext cx="5169408" cy="0"/>
          </a:xfrm>
          <a:prstGeom prst="line">
            <a:avLst/>
          </a:prstGeom>
          <a:ln w="28575">
            <a:solidFill>
              <a:srgbClr val="BA570F"/>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82752" y="6150864"/>
            <a:ext cx="7693152" cy="0"/>
          </a:xfrm>
          <a:prstGeom prst="line">
            <a:avLst/>
          </a:prstGeom>
          <a:ln w="28575">
            <a:solidFill>
              <a:srgbClr val="BA570F"/>
            </a:solidFill>
          </a:ln>
        </p:spPr>
        <p:style>
          <a:lnRef idx="1">
            <a:schemeClr val="accent1"/>
          </a:lnRef>
          <a:fillRef idx="0">
            <a:schemeClr val="accent1"/>
          </a:fillRef>
          <a:effectRef idx="0">
            <a:schemeClr val="accent1"/>
          </a:effectRef>
          <a:fontRef idx="minor">
            <a:schemeClr val="tx1"/>
          </a:fontRef>
        </p:style>
      </p:cxnSp>
      <p:sp>
        <p:nvSpPr>
          <p:cNvPr id="7" name="Content Placeholder 6"/>
          <p:cNvSpPr>
            <a:spLocks noGrp="1"/>
          </p:cNvSpPr>
          <p:nvPr>
            <p:ph idx="1"/>
          </p:nvPr>
        </p:nvSpPr>
        <p:spPr>
          <a:xfrm>
            <a:off x="457200" y="1901952"/>
            <a:ext cx="3688080" cy="4291585"/>
          </a:xfrm>
        </p:spPr>
        <p:txBody>
          <a:bodyPr>
            <a:normAutofit/>
          </a:bodyPr>
          <a:lstStyle/>
          <a:p>
            <a:pPr marL="0" indent="0">
              <a:buNone/>
            </a:pPr>
            <a:endParaRPr lang="en-US" sz="1200" dirty="0" smtClean="0"/>
          </a:p>
          <a:p>
            <a:endParaRPr lang="en-US" dirty="0" smtClean="0"/>
          </a:p>
        </p:txBody>
      </p:sp>
      <p:pic>
        <p:nvPicPr>
          <p:cNvPr id="6" name="Picture 5"/>
          <p:cNvPicPr>
            <a:picLocks noChangeAspect="1"/>
          </p:cNvPicPr>
          <p:nvPr/>
        </p:nvPicPr>
        <p:blipFill>
          <a:blip r:embed="rId3" cstate="print"/>
          <a:stretch>
            <a:fillRect/>
          </a:stretch>
        </p:blipFill>
        <p:spPr>
          <a:xfrm>
            <a:off x="8318500" y="6019800"/>
            <a:ext cx="673100" cy="685800"/>
          </a:xfrm>
          <a:prstGeom prst="rect">
            <a:avLst/>
          </a:prstGeom>
        </p:spPr>
      </p:pic>
      <p:sp>
        <p:nvSpPr>
          <p:cNvPr id="2" name="TextBox 1"/>
          <p:cNvSpPr txBox="1"/>
          <p:nvPr/>
        </p:nvSpPr>
        <p:spPr>
          <a:xfrm>
            <a:off x="44068" y="2261822"/>
            <a:ext cx="4224969" cy="3416320"/>
          </a:xfrm>
          <a:prstGeom prst="rect">
            <a:avLst/>
          </a:prstGeom>
          <a:noFill/>
        </p:spPr>
        <p:txBody>
          <a:bodyPr wrap="square" rtlCol="0">
            <a:spAutoFit/>
          </a:bodyPr>
          <a:lstStyle/>
          <a:p>
            <a:pPr marL="342900" indent="-342900">
              <a:buFont typeface="Arial" pitchFamily="34" charset="0"/>
              <a:buChar char="•"/>
            </a:pPr>
            <a:r>
              <a:rPr lang="en-US" sz="2400" dirty="0"/>
              <a:t>I</a:t>
            </a:r>
            <a:r>
              <a:rPr lang="en-US" sz="2400" dirty="0" smtClean="0"/>
              <a:t>ntegrated </a:t>
            </a:r>
            <a:r>
              <a:rPr lang="en-US" sz="2400" dirty="0"/>
              <a:t>moisture management </a:t>
            </a:r>
            <a:r>
              <a:rPr lang="en-US" sz="2400" dirty="0" smtClean="0"/>
              <a:t>system</a:t>
            </a:r>
          </a:p>
          <a:p>
            <a:pPr marL="342900" indent="-342900">
              <a:buFont typeface="Arial" pitchFamily="34" charset="0"/>
              <a:buChar char="•"/>
            </a:pPr>
            <a:r>
              <a:rPr lang="en-US" sz="2400" dirty="0"/>
              <a:t>W</a:t>
            </a:r>
            <a:r>
              <a:rPr lang="en-US" sz="2400" dirty="0" smtClean="0"/>
              <a:t>ater </a:t>
            </a:r>
            <a:r>
              <a:rPr lang="en-US" sz="2400" dirty="0"/>
              <a:t>infiltration </a:t>
            </a:r>
            <a:r>
              <a:rPr lang="en-US" sz="2400" dirty="0" smtClean="0"/>
              <a:t>is confined to </a:t>
            </a:r>
            <a:r>
              <a:rPr lang="en-US" sz="2400" dirty="0"/>
              <a:t>the </a:t>
            </a:r>
            <a:r>
              <a:rPr lang="en-US" sz="2400" dirty="0" smtClean="0"/>
              <a:t>cavity</a:t>
            </a:r>
            <a:endParaRPr lang="en-US" sz="2400" dirty="0"/>
          </a:p>
          <a:p>
            <a:pPr marL="342900" indent="-342900">
              <a:buFont typeface="Arial" pitchFamily="34" charset="0"/>
              <a:buChar char="•"/>
            </a:pPr>
            <a:r>
              <a:rPr lang="en-US" sz="2400" dirty="0" smtClean="0"/>
              <a:t>High quality connection between veneer </a:t>
            </a:r>
            <a:r>
              <a:rPr lang="en-US" sz="2400" dirty="0"/>
              <a:t>and </a:t>
            </a:r>
            <a:r>
              <a:rPr lang="en-US" sz="2400" dirty="0" smtClean="0"/>
              <a:t>structural walls </a:t>
            </a:r>
            <a:endParaRPr lang="en-US" sz="2400" dirty="0"/>
          </a:p>
          <a:p>
            <a:pPr marL="342900" indent="-342900">
              <a:buFont typeface="Arial" pitchFamily="34" charset="0"/>
              <a:buChar char="•"/>
            </a:pPr>
            <a:r>
              <a:rPr lang="en-US" sz="2400" dirty="0"/>
              <a:t>Controlled air infiltration </a:t>
            </a:r>
            <a:r>
              <a:rPr lang="en-US" sz="2400" dirty="0" smtClean="0"/>
              <a:t>in/out </a:t>
            </a:r>
            <a:r>
              <a:rPr lang="en-US" sz="2400" dirty="0"/>
              <a:t>of </a:t>
            </a:r>
            <a:r>
              <a:rPr lang="en-US" sz="2400" dirty="0" smtClean="0"/>
              <a:t>cavity &amp; building</a:t>
            </a:r>
          </a:p>
        </p:txBody>
      </p:sp>
      <p:sp>
        <p:nvSpPr>
          <p:cNvPr id="5" name="Slide Number Placeholder 4"/>
          <p:cNvSpPr>
            <a:spLocks noGrp="1"/>
          </p:cNvSpPr>
          <p:nvPr>
            <p:ph type="sldNum" sz="quarter" idx="12"/>
          </p:nvPr>
        </p:nvSpPr>
        <p:spPr/>
        <p:txBody>
          <a:bodyPr/>
          <a:lstStyle/>
          <a:p>
            <a:fld id="{886BB73A-582F-4420-9A14-CB10A2B2E5E8}" type="slidenum">
              <a:rPr lang="en-US" smtClean="0"/>
              <a:pPr/>
              <a:t>6</a:t>
            </a:fld>
            <a:endParaRPr lang="en-US" dirty="0"/>
          </a:p>
        </p:txBody>
      </p:sp>
      <p:sp>
        <p:nvSpPr>
          <p:cNvPr id="9" name="Title 1"/>
          <p:cNvSpPr>
            <a:spLocks noGrp="1"/>
          </p:cNvSpPr>
          <p:nvPr>
            <p:ph type="title"/>
          </p:nvPr>
        </p:nvSpPr>
        <p:spPr>
          <a:xfrm>
            <a:off x="865632" y="384366"/>
            <a:ext cx="7510272" cy="1143000"/>
          </a:xfrm>
        </p:spPr>
        <p:txBody>
          <a:bodyPr>
            <a:normAutofit fontScale="90000"/>
          </a:bodyPr>
          <a:lstStyle/>
          <a:p>
            <a:r>
              <a:rPr lang="en-US" dirty="0" smtClean="0"/>
              <a:t/>
            </a:r>
            <a:br>
              <a:rPr lang="en-US" dirty="0" smtClean="0"/>
            </a:br>
            <a:r>
              <a:rPr lang="en-US" sz="3100" dirty="0" smtClean="0"/>
              <a:t>Sustainable </a:t>
            </a:r>
            <a:r>
              <a:rPr lang="en-US" sz="3100" dirty="0"/>
              <a:t>Masonry Cavity Wall</a:t>
            </a:r>
            <a:r>
              <a:rPr lang="en-US" sz="3600" dirty="0"/>
              <a:t/>
            </a:r>
            <a:br>
              <a:rPr lang="en-US" sz="3600" dirty="0"/>
            </a:br>
            <a:r>
              <a:rPr lang="en-US" dirty="0" smtClean="0"/>
              <a:t>Design Characteristics</a:t>
            </a:r>
            <a:br>
              <a:rPr lang="en-US" dirty="0" smtClean="0"/>
            </a:br>
            <a:endParaRPr lang="en-US" sz="3600" dirty="0" smtClean="0"/>
          </a:p>
        </p:txBody>
      </p:sp>
      <p:pic>
        <p:nvPicPr>
          <p:cNvPr id="10" name="Picture 2" descr="C:\Users\Art\Documents\Art's Documents\Mortar Net\Johnson, Gary info\AIA BldgEnvPresentation\Images\MN-IB 3Ddrawing11.jpg"/>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4189348" y="2430967"/>
            <a:ext cx="4846319" cy="3078030"/>
          </a:xfrm>
          <a:prstGeom prst="rect">
            <a:avLst/>
          </a:prstGeom>
          <a:noFill/>
          <a:ln w="28575">
            <a:solidFill>
              <a:srgbClr val="BA570F"/>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230579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2753" y="1901952"/>
            <a:ext cx="8058912" cy="3133344"/>
          </a:xfrm>
        </p:spPr>
        <p:txBody>
          <a:bodyPr>
            <a:normAutofit/>
          </a:bodyPr>
          <a:lstStyle/>
          <a:p>
            <a:r>
              <a:rPr lang="en-US" sz="6600" dirty="0" smtClean="0"/>
              <a:t/>
            </a:r>
            <a:br>
              <a:rPr lang="en-US" sz="6600" dirty="0" smtClean="0"/>
            </a:br>
            <a:endParaRPr lang="en-US" sz="6600" dirty="0"/>
          </a:p>
        </p:txBody>
      </p:sp>
      <p:cxnSp>
        <p:nvCxnSpPr>
          <p:cNvPr id="4" name="Straight Connector 3"/>
          <p:cNvCxnSpPr/>
          <p:nvPr/>
        </p:nvCxnSpPr>
        <p:spPr>
          <a:xfrm>
            <a:off x="3206496" y="1901952"/>
            <a:ext cx="5071872" cy="0"/>
          </a:xfrm>
          <a:prstGeom prst="line">
            <a:avLst/>
          </a:prstGeom>
          <a:ln w="28575">
            <a:solidFill>
              <a:srgbClr val="BA570F"/>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82752" y="6150864"/>
            <a:ext cx="7595616" cy="0"/>
          </a:xfrm>
          <a:prstGeom prst="line">
            <a:avLst/>
          </a:prstGeom>
          <a:ln w="28575">
            <a:solidFill>
              <a:srgbClr val="BA570F"/>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775197" y="333776"/>
            <a:ext cx="6543303" cy="1200329"/>
          </a:xfrm>
          <a:prstGeom prst="rect">
            <a:avLst/>
          </a:prstGeom>
          <a:noFill/>
        </p:spPr>
        <p:txBody>
          <a:bodyPr wrap="square" rtlCol="0">
            <a:spAutoFit/>
          </a:bodyPr>
          <a:lstStyle/>
          <a:p>
            <a:pPr algn="ctr"/>
            <a:r>
              <a:rPr lang="en-US" sz="3600" dirty="0" smtClean="0"/>
              <a:t>Wall Failure </a:t>
            </a:r>
            <a:endParaRPr lang="en-US" sz="3600" dirty="0"/>
          </a:p>
          <a:p>
            <a:pPr algn="ctr"/>
            <a:r>
              <a:rPr lang="en-US" sz="3600" dirty="0"/>
              <a:t>Causes and </a:t>
            </a:r>
            <a:r>
              <a:rPr lang="en-US" sz="3600" dirty="0" smtClean="0"/>
              <a:t>Examples</a:t>
            </a:r>
            <a:endParaRPr lang="en-US" sz="3600" dirty="0"/>
          </a:p>
        </p:txBody>
      </p:sp>
      <p:sp>
        <p:nvSpPr>
          <p:cNvPr id="3" name="Slide Number Placeholder 2"/>
          <p:cNvSpPr>
            <a:spLocks noGrp="1"/>
          </p:cNvSpPr>
          <p:nvPr>
            <p:ph type="sldNum" sz="quarter" idx="12"/>
          </p:nvPr>
        </p:nvSpPr>
        <p:spPr>
          <a:xfrm>
            <a:off x="6521450" y="6492875"/>
            <a:ext cx="2133600" cy="365125"/>
          </a:xfrm>
        </p:spPr>
        <p:txBody>
          <a:bodyPr/>
          <a:lstStyle/>
          <a:p>
            <a:fld id="{5744759D-0EFF-4FB2-9CCE-04E00944F0FE}" type="slidenum">
              <a:rPr lang="en-US" smtClean="0"/>
              <a:pPr/>
              <a:t>7</a:t>
            </a:fld>
            <a:endParaRPr lang="en-US" dirty="0"/>
          </a:p>
        </p:txBody>
      </p:sp>
      <p:pic>
        <p:nvPicPr>
          <p:cNvPr id="9" name="Picture 8"/>
          <p:cNvPicPr>
            <a:picLocks noChangeAspect="1"/>
          </p:cNvPicPr>
          <p:nvPr/>
        </p:nvPicPr>
        <p:blipFill>
          <a:blip r:embed="rId3" cstate="print"/>
          <a:stretch>
            <a:fillRect/>
          </a:stretch>
        </p:blipFill>
        <p:spPr>
          <a:xfrm>
            <a:off x="8318500" y="6019800"/>
            <a:ext cx="673100" cy="685800"/>
          </a:xfrm>
          <a:prstGeom prst="rect">
            <a:avLst/>
          </a:prstGeom>
        </p:spPr>
      </p:pic>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96957" y="1842577"/>
            <a:ext cx="2703751" cy="2563902"/>
          </a:xfrm>
          <a:prstGeom prst="rect">
            <a:avLst/>
          </a:prstGeom>
          <a:noFill/>
          <a:ln w="28575">
            <a:solidFill>
              <a:srgbClr val="BA570F"/>
            </a:solidFill>
            <a:miter lim="800000"/>
            <a:headEnd/>
            <a:tailEnd/>
          </a:ln>
          <a:extLst>
            <a:ext uri="{909E8E84-426E-40DD-AFC4-6F175D3DCCD1}">
              <a14:hiddenFill xmlns:a14="http://schemas.microsoft.com/office/drawing/2010/main" xmlns="">
                <a:solidFill>
                  <a:schemeClr val="accent1"/>
                </a:solidFill>
              </a14:hiddenFill>
            </a:ext>
          </a:extLst>
        </p:spPr>
      </p:pic>
      <p:pic>
        <p:nvPicPr>
          <p:cNvPr id="5125" name="Picture 5" descr="C:\Users\Art\Documents\Art's Documents\Mortar Net\Johnson, Gary info\AIA BldgEnvPresentation\Images\BrickWallwaterdamage2.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720407" y="2108174"/>
            <a:ext cx="2953542" cy="3934117"/>
          </a:xfrm>
          <a:prstGeom prst="rect">
            <a:avLst/>
          </a:prstGeom>
          <a:noFill/>
          <a:ln w="28575">
            <a:solidFill>
              <a:srgbClr val="BA570F"/>
            </a:solidFill>
          </a:ln>
          <a:extLst>
            <a:ext uri="{909E8E84-426E-40DD-AFC4-6F175D3DCCD1}">
              <a14:hiddenFill xmlns:a14="http://schemas.microsoft.com/office/drawing/2010/main" xmlns="">
                <a:solidFill>
                  <a:srgbClr val="FFFFFF"/>
                </a:solidFill>
              </a14:hiddenFill>
            </a:ext>
          </a:extLst>
        </p:spPr>
      </p:pic>
      <p:pic>
        <p:nvPicPr>
          <p:cNvPr id="5123" name="Picture 3" descr="C:\Users\Art\Documents\Art's Documents\Mortar Net\Johnson, Gary info\AIA BldgEnvPresentation\Images\MasonryWallFailure.jpg"/>
          <p:cNvPicPr>
            <a:picLocks noChangeAspect="1" noChangeArrowheads="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5450773" y="3291488"/>
            <a:ext cx="3290891" cy="2468168"/>
          </a:xfrm>
          <a:prstGeom prst="rect">
            <a:avLst/>
          </a:prstGeom>
          <a:noFill/>
          <a:ln w="28575">
            <a:solidFill>
              <a:srgbClr val="BA570F"/>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225647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206496" y="1901952"/>
            <a:ext cx="5071872" cy="0"/>
          </a:xfrm>
          <a:prstGeom prst="line">
            <a:avLst/>
          </a:prstGeom>
          <a:ln w="28575">
            <a:solidFill>
              <a:srgbClr val="BA570F"/>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82752" y="6150864"/>
            <a:ext cx="7595616" cy="0"/>
          </a:xfrm>
          <a:prstGeom prst="line">
            <a:avLst/>
          </a:prstGeom>
          <a:ln w="28575">
            <a:solidFill>
              <a:srgbClr val="BA570F"/>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831273" y="560532"/>
            <a:ext cx="8039514" cy="1077218"/>
          </a:xfrm>
          <a:prstGeom prst="rect">
            <a:avLst/>
          </a:prstGeom>
          <a:noFill/>
        </p:spPr>
        <p:txBody>
          <a:bodyPr wrap="square" rtlCol="0">
            <a:spAutoFit/>
          </a:bodyPr>
          <a:lstStyle/>
          <a:p>
            <a:pPr algn="ctr"/>
            <a:r>
              <a:rPr lang="en-US" sz="2800" dirty="0" smtClean="0"/>
              <a:t>Wall Failures</a:t>
            </a:r>
          </a:p>
          <a:p>
            <a:pPr algn="ctr"/>
            <a:r>
              <a:rPr lang="en-US" sz="3600" dirty="0" smtClean="0"/>
              <a:t>Efflorescence</a:t>
            </a:r>
            <a:endParaRPr lang="en-US" sz="3600" dirty="0"/>
          </a:p>
        </p:txBody>
      </p:sp>
      <p:sp>
        <p:nvSpPr>
          <p:cNvPr id="3" name="Slide Number Placeholder 2"/>
          <p:cNvSpPr>
            <a:spLocks noGrp="1"/>
          </p:cNvSpPr>
          <p:nvPr>
            <p:ph type="sldNum" sz="quarter" idx="12"/>
          </p:nvPr>
        </p:nvSpPr>
        <p:spPr>
          <a:xfrm>
            <a:off x="6521450" y="6492875"/>
            <a:ext cx="2133600" cy="365125"/>
          </a:xfrm>
        </p:spPr>
        <p:txBody>
          <a:bodyPr/>
          <a:lstStyle/>
          <a:p>
            <a:fld id="{5744759D-0EFF-4FB2-9CCE-04E00944F0FE}" type="slidenum">
              <a:rPr lang="en-US" smtClean="0"/>
              <a:pPr/>
              <a:t>8</a:t>
            </a:fld>
            <a:endParaRPr lang="en-US" dirty="0"/>
          </a:p>
        </p:txBody>
      </p:sp>
      <p:pic>
        <p:nvPicPr>
          <p:cNvPr id="9" name="Picture 8"/>
          <p:cNvPicPr>
            <a:picLocks noChangeAspect="1"/>
          </p:cNvPicPr>
          <p:nvPr/>
        </p:nvPicPr>
        <p:blipFill>
          <a:blip r:embed="rId3" cstate="print"/>
          <a:stretch>
            <a:fillRect/>
          </a:stretch>
        </p:blipFill>
        <p:spPr>
          <a:xfrm>
            <a:off x="8318500" y="6019800"/>
            <a:ext cx="673100" cy="685800"/>
          </a:xfrm>
          <a:prstGeom prst="rect">
            <a:avLst/>
          </a:prstGeom>
        </p:spPr>
      </p:pic>
      <p:sp>
        <p:nvSpPr>
          <p:cNvPr id="5" name="TextBox 4"/>
          <p:cNvSpPr txBox="1"/>
          <p:nvPr/>
        </p:nvSpPr>
        <p:spPr>
          <a:xfrm>
            <a:off x="1084217" y="5005792"/>
            <a:ext cx="6792686" cy="646331"/>
          </a:xfrm>
          <a:prstGeom prst="rect">
            <a:avLst/>
          </a:prstGeom>
          <a:noFill/>
        </p:spPr>
        <p:txBody>
          <a:bodyPr wrap="square" rtlCol="0">
            <a:spAutoFit/>
          </a:bodyPr>
          <a:lstStyle/>
          <a:p>
            <a:pPr algn="ctr"/>
            <a:r>
              <a:rPr lang="en-US" sz="3600" dirty="0" smtClean="0"/>
              <a:t>1 Year-Old Store</a:t>
            </a:r>
            <a:endParaRPr lang="en-US" sz="3600" dirty="0"/>
          </a:p>
        </p:txBody>
      </p:sp>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45470" y="1995396"/>
            <a:ext cx="5870180" cy="3022271"/>
          </a:xfrm>
          <a:prstGeom prst="rect">
            <a:avLst/>
          </a:prstGeom>
          <a:noFill/>
          <a:ln w="28575">
            <a:solidFill>
              <a:srgbClr val="BA570F"/>
            </a:solidFill>
            <a:miter lim="800000"/>
            <a:headEnd/>
            <a:tailEnd/>
          </a:ln>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456884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206496" y="1901952"/>
            <a:ext cx="5169408" cy="0"/>
          </a:xfrm>
          <a:prstGeom prst="line">
            <a:avLst/>
          </a:prstGeom>
          <a:ln w="28575">
            <a:solidFill>
              <a:srgbClr val="BA570F"/>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82752" y="6150864"/>
            <a:ext cx="7693152" cy="0"/>
          </a:xfrm>
          <a:prstGeom prst="line">
            <a:avLst/>
          </a:prstGeom>
          <a:ln w="28575">
            <a:solidFill>
              <a:srgbClr val="BA570F"/>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3206496" y="280416"/>
            <a:ext cx="5169407" cy="1414272"/>
          </a:xfrm>
        </p:spPr>
        <p:txBody>
          <a:bodyPr>
            <a:noAutofit/>
          </a:bodyPr>
          <a:lstStyle/>
          <a:p>
            <a:r>
              <a:rPr lang="en-US" sz="2800" dirty="0" smtClean="0"/>
              <a:t>Wall Failures </a:t>
            </a:r>
            <a:r>
              <a:rPr lang="en-US" sz="3600" dirty="0" smtClean="0"/>
              <a:t/>
            </a:r>
            <a:br>
              <a:rPr lang="en-US" sz="3600" dirty="0" smtClean="0"/>
            </a:br>
            <a:r>
              <a:rPr lang="en-US" sz="3600" dirty="0" smtClean="0"/>
              <a:t>Raked Joints</a:t>
            </a:r>
          </a:p>
        </p:txBody>
      </p:sp>
      <p:sp>
        <p:nvSpPr>
          <p:cNvPr id="15" name="TextBox 14"/>
          <p:cNvSpPr txBox="1"/>
          <p:nvPr/>
        </p:nvSpPr>
        <p:spPr>
          <a:xfrm>
            <a:off x="349675" y="2642210"/>
            <a:ext cx="3450336" cy="2677656"/>
          </a:xfrm>
          <a:prstGeom prst="rect">
            <a:avLst/>
          </a:prstGeom>
          <a:noFill/>
        </p:spPr>
        <p:txBody>
          <a:bodyPr wrap="square" rtlCol="0">
            <a:spAutoFit/>
          </a:bodyPr>
          <a:lstStyle/>
          <a:p>
            <a:pPr marL="285750" indent="-285750">
              <a:buFont typeface="Arial" pitchFamily="34" charset="0"/>
              <a:buChar char="•"/>
            </a:pPr>
            <a:r>
              <a:rPr lang="en-US" sz="2800" dirty="0" smtClean="0"/>
              <a:t>Poor seal with brick surface</a:t>
            </a:r>
          </a:p>
          <a:p>
            <a:pPr marL="285750" indent="-285750">
              <a:buFont typeface="Arial" pitchFamily="34" charset="0"/>
              <a:buChar char="•"/>
            </a:pPr>
            <a:r>
              <a:rPr lang="en-US" sz="2800" dirty="0"/>
              <a:t>Opens voids in head and bed </a:t>
            </a:r>
            <a:r>
              <a:rPr lang="en-US" sz="2800" dirty="0" smtClean="0"/>
              <a:t>joints</a:t>
            </a:r>
          </a:p>
          <a:p>
            <a:pPr marL="285750" indent="-285750">
              <a:buFont typeface="Arial" pitchFamily="34" charset="0"/>
              <a:buChar char="•"/>
            </a:pPr>
            <a:r>
              <a:rPr lang="en-US" sz="2800" dirty="0" smtClean="0"/>
              <a:t>Creates ledges that can hold water</a:t>
            </a:r>
          </a:p>
        </p:txBody>
      </p:sp>
      <p:pic>
        <p:nvPicPr>
          <p:cNvPr id="22530" name="Picture 2" descr="C:\Users\Art\Documents\Art's Documents\Mortar Net\Johnson, Gary info\AIA BldgEnvPresentation\Raked Joints.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47511" y="2392855"/>
            <a:ext cx="4528393" cy="3176367"/>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ectangle 6"/>
          <p:cNvSpPr/>
          <p:nvPr/>
        </p:nvSpPr>
        <p:spPr>
          <a:xfrm>
            <a:off x="3847511" y="2392855"/>
            <a:ext cx="4528392" cy="3176367"/>
          </a:xfrm>
          <a:prstGeom prst="rect">
            <a:avLst/>
          </a:prstGeom>
          <a:noFill/>
          <a:ln>
            <a:solidFill>
              <a:srgbClr val="BA57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6341597" y="3166503"/>
            <a:ext cx="1111848" cy="369332"/>
          </a:xfrm>
          <a:prstGeom prst="rect">
            <a:avLst/>
          </a:prstGeom>
          <a:solidFill>
            <a:schemeClr val="bg2"/>
          </a:solidFill>
          <a:ln w="28575">
            <a:solidFill>
              <a:schemeClr val="tx1"/>
            </a:solidFill>
          </a:ln>
        </p:spPr>
        <p:txBody>
          <a:bodyPr wrap="square" rtlCol="0">
            <a:spAutoFit/>
          </a:bodyPr>
          <a:lstStyle/>
          <a:p>
            <a:pPr algn="ctr"/>
            <a:r>
              <a:rPr lang="en-US" dirty="0" smtClean="0"/>
              <a:t>Ledges</a:t>
            </a:r>
            <a:endParaRPr lang="en-US" dirty="0"/>
          </a:p>
        </p:txBody>
      </p:sp>
      <p:cxnSp>
        <p:nvCxnSpPr>
          <p:cNvPr id="14" name="Straight Arrow Connector 13"/>
          <p:cNvCxnSpPr>
            <a:stCxn id="11" idx="1"/>
          </p:cNvCxnSpPr>
          <p:nvPr/>
        </p:nvCxnSpPr>
        <p:spPr>
          <a:xfrm flipH="1">
            <a:off x="6111707" y="3351169"/>
            <a:ext cx="229890" cy="18466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1" idx="1"/>
          </p:cNvCxnSpPr>
          <p:nvPr/>
        </p:nvCxnSpPr>
        <p:spPr>
          <a:xfrm flipH="1" flipV="1">
            <a:off x="5644897" y="2852928"/>
            <a:ext cx="696700" cy="49824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4" cstate="print"/>
          <a:stretch>
            <a:fillRect/>
          </a:stretch>
        </p:blipFill>
        <p:spPr>
          <a:xfrm>
            <a:off x="8318500" y="6019800"/>
            <a:ext cx="673100" cy="685800"/>
          </a:xfrm>
          <a:prstGeom prst="rect">
            <a:avLst/>
          </a:prstGeom>
        </p:spPr>
      </p:pic>
      <p:sp>
        <p:nvSpPr>
          <p:cNvPr id="2" name="Slide Number Placeholder 1"/>
          <p:cNvSpPr>
            <a:spLocks noGrp="1"/>
          </p:cNvSpPr>
          <p:nvPr>
            <p:ph type="sldNum" sz="quarter" idx="12"/>
          </p:nvPr>
        </p:nvSpPr>
        <p:spPr/>
        <p:txBody>
          <a:bodyPr/>
          <a:lstStyle/>
          <a:p>
            <a:fld id="{886BB73A-582F-4420-9A14-CB10A2B2E5E8}" type="slidenum">
              <a:rPr lang="en-US" smtClean="0"/>
              <a:pPr/>
              <a:t>9</a:t>
            </a:fld>
            <a:endParaRPr lang="en-US" dirty="0"/>
          </a:p>
        </p:txBody>
      </p:sp>
    </p:spTree>
    <p:extLst>
      <p:ext uri="{BB962C8B-B14F-4D97-AF65-F5344CB8AC3E}">
        <p14:creationId xmlns:p14="http://schemas.microsoft.com/office/powerpoint/2010/main" xmlns="" val="13788494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64266</TotalTime>
  <Words>5986</Words>
  <Application>Microsoft Office PowerPoint</Application>
  <PresentationFormat>On-screen Show (4:3)</PresentationFormat>
  <Paragraphs>467</Paragraphs>
  <Slides>52</Slides>
  <Notes>52</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Office Theme</vt:lpstr>
      <vt:lpstr>Designing a Sustainable Masonry Cavity Wall Building Envelope</vt:lpstr>
      <vt:lpstr>Copyrighted Material</vt:lpstr>
      <vt:lpstr>AIA CEU Program</vt:lpstr>
      <vt:lpstr>Purpose and Learning Objectives</vt:lpstr>
      <vt:lpstr>Sustainable Design  AIA Definition</vt:lpstr>
      <vt:lpstr> Sustainable Masonry Cavity Wall Design Characteristics </vt:lpstr>
      <vt:lpstr> </vt:lpstr>
      <vt:lpstr>Slide 8</vt:lpstr>
      <vt:lpstr>Wall Failures  Raked Joints</vt:lpstr>
      <vt:lpstr>Wall Failures  Cracks</vt:lpstr>
      <vt:lpstr>Wall Failures  Poor Detailing</vt:lpstr>
      <vt:lpstr>Wall Failures  Poor Flashing Installation</vt:lpstr>
      <vt:lpstr>Wall Failures  Poor Flashing Installation</vt:lpstr>
      <vt:lpstr>Wall Failures  UV-Damaged Flashing</vt:lpstr>
      <vt:lpstr>Wall Failures  Rubberized Asphalt Flashing “Drool”</vt:lpstr>
      <vt:lpstr>Wall Failures No Termination Bar</vt:lpstr>
      <vt:lpstr>Wall Failures  Mold</vt:lpstr>
      <vt:lpstr>Masonry: The Ideal Sustainable Building Material</vt:lpstr>
      <vt:lpstr>Design Flexibility</vt:lpstr>
      <vt:lpstr>Durability</vt:lpstr>
      <vt:lpstr>Recyclability and Reusability</vt:lpstr>
      <vt:lpstr>Masonry Cavity Wall Components</vt:lpstr>
      <vt:lpstr>Wall Ties Defined</vt:lpstr>
      <vt:lpstr>Lightweight Corrugated  Wall Ties</vt:lpstr>
      <vt:lpstr>Commercial Wall Ties</vt:lpstr>
      <vt:lpstr>Slide 26</vt:lpstr>
      <vt:lpstr>Flashing Sustainability Considerations  Stainless Steel</vt:lpstr>
      <vt:lpstr>Flashing Sustainability Considerations  Laminated &amp; Cold Rolled Copper</vt:lpstr>
      <vt:lpstr>Flashing Sustainability Considerations  Thermoplastic Polyolefin - TPO</vt:lpstr>
      <vt:lpstr>Flashing Sustainability Considerations Thermoplastic Vinyl</vt:lpstr>
      <vt:lpstr>Flashing Sustainability Considerations Rubberized Asphalt</vt:lpstr>
      <vt:lpstr>Flashing Sustainability Considerations Unitized Flashing System</vt:lpstr>
      <vt:lpstr>Flashing Specs Should Be Based On:</vt:lpstr>
      <vt:lpstr>Detailing = Success or Failure</vt:lpstr>
      <vt:lpstr>Proper Flashing Detail</vt:lpstr>
      <vt:lpstr>Cavity Wall Drainage System Defined</vt:lpstr>
      <vt:lpstr>Drainage System Benefits</vt:lpstr>
      <vt:lpstr>Drainage System Examples </vt:lpstr>
      <vt:lpstr>Drainage System Examples </vt:lpstr>
      <vt:lpstr>Drainage System Examples</vt:lpstr>
      <vt:lpstr>Drainage System Examples Components</vt:lpstr>
      <vt:lpstr>Weep Vents Defined</vt:lpstr>
      <vt:lpstr>Weep Vent Installation</vt:lpstr>
      <vt:lpstr>Weep Vent  Open Head Joint</vt:lpstr>
      <vt:lpstr>Weep Vent Mesh</vt:lpstr>
      <vt:lpstr>Weep Vent Open Cell</vt:lpstr>
      <vt:lpstr>Weep Vent Tubes, Wicks</vt:lpstr>
      <vt:lpstr>Weep Vent  Tabs </vt:lpstr>
      <vt:lpstr>Sealants</vt:lpstr>
      <vt:lpstr>Sealant Types</vt:lpstr>
      <vt:lpstr>Summary</vt:lpstr>
      <vt:lpstr>Designing a Sustainable Masonry Cavity Wall Building Envelope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Jerry Combs;Art Fox</dc:creator>
  <cp:lastModifiedBy>Gregory</cp:lastModifiedBy>
  <cp:revision>720</cp:revision>
  <dcterms:created xsi:type="dcterms:W3CDTF">2012-08-16T18:06:37Z</dcterms:created>
  <dcterms:modified xsi:type="dcterms:W3CDTF">2013-05-24T18:59:12Z</dcterms:modified>
</cp:coreProperties>
</file>